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Lst>
  <p:notesMasterIdLst>
    <p:notesMasterId r:id="rId66"/>
  </p:notesMasterIdLst>
  <p:handoutMasterIdLst>
    <p:handoutMasterId r:id="rId67"/>
  </p:handoutMasterIdLst>
  <p:sldIdLst>
    <p:sldId id="263" r:id="rId6"/>
    <p:sldId id="398" r:id="rId7"/>
    <p:sldId id="399" r:id="rId8"/>
    <p:sldId id="406" r:id="rId9"/>
    <p:sldId id="405" r:id="rId10"/>
    <p:sldId id="400" r:id="rId11"/>
    <p:sldId id="401" r:id="rId12"/>
    <p:sldId id="451" r:id="rId13"/>
    <p:sldId id="402" r:id="rId14"/>
    <p:sldId id="403" r:id="rId15"/>
    <p:sldId id="411" r:id="rId16"/>
    <p:sldId id="412" r:id="rId17"/>
    <p:sldId id="414" r:id="rId18"/>
    <p:sldId id="415" r:id="rId19"/>
    <p:sldId id="416" r:id="rId20"/>
    <p:sldId id="417" r:id="rId21"/>
    <p:sldId id="418" r:id="rId22"/>
    <p:sldId id="419" r:id="rId23"/>
    <p:sldId id="420" r:id="rId24"/>
    <p:sldId id="421" r:id="rId25"/>
    <p:sldId id="481" r:id="rId26"/>
    <p:sldId id="440" r:id="rId27"/>
    <p:sldId id="441" r:id="rId28"/>
    <p:sldId id="444" r:id="rId29"/>
    <p:sldId id="442" r:id="rId30"/>
    <p:sldId id="443" r:id="rId31"/>
    <p:sldId id="447" r:id="rId32"/>
    <p:sldId id="448" r:id="rId33"/>
    <p:sldId id="449" r:id="rId34"/>
    <p:sldId id="452" r:id="rId35"/>
    <p:sldId id="308" r:id="rId36"/>
    <p:sldId id="322" r:id="rId37"/>
    <p:sldId id="389" r:id="rId38"/>
    <p:sldId id="390" r:id="rId39"/>
    <p:sldId id="312" r:id="rId40"/>
    <p:sldId id="458" r:id="rId41"/>
    <p:sldId id="313" r:id="rId42"/>
    <p:sldId id="465" r:id="rId43"/>
    <p:sldId id="466" r:id="rId44"/>
    <p:sldId id="467" r:id="rId45"/>
    <p:sldId id="468" r:id="rId46"/>
    <p:sldId id="463" r:id="rId47"/>
    <p:sldId id="453" r:id="rId48"/>
    <p:sldId id="454" r:id="rId49"/>
    <p:sldId id="455" r:id="rId50"/>
    <p:sldId id="456" r:id="rId51"/>
    <p:sldId id="457" r:id="rId52"/>
    <p:sldId id="292" r:id="rId53"/>
    <p:sldId id="469" r:id="rId54"/>
    <p:sldId id="470" r:id="rId55"/>
    <p:sldId id="471" r:id="rId56"/>
    <p:sldId id="472" r:id="rId57"/>
    <p:sldId id="473" r:id="rId58"/>
    <p:sldId id="474" r:id="rId59"/>
    <p:sldId id="475" r:id="rId60"/>
    <p:sldId id="476" r:id="rId61"/>
    <p:sldId id="477" r:id="rId62"/>
    <p:sldId id="478" r:id="rId63"/>
    <p:sldId id="479" r:id="rId64"/>
    <p:sldId id="480" r:id="rId65"/>
  </p:sldIdLst>
  <p:sldSz cx="9144000" cy="6858000" type="screen4x3"/>
  <p:notesSz cx="6669088" cy="97536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494"/>
    <a:srgbClr val="AFC651"/>
    <a:srgbClr val="FFE48F"/>
    <a:srgbClr val="B9E1FF"/>
    <a:srgbClr val="FFE181"/>
    <a:srgbClr val="FDFBD3"/>
    <a:srgbClr val="FBF7A3"/>
    <a:srgbClr val="FBEAC1"/>
    <a:srgbClr val="FCF4BC"/>
    <a:srgbClr val="F24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8" autoAdjust="0"/>
    <p:restoredTop sz="94660"/>
  </p:normalViewPr>
  <p:slideViewPr>
    <p:cSldViewPr>
      <p:cViewPr varScale="1">
        <p:scale>
          <a:sx n="107" d="100"/>
          <a:sy n="107" d="100"/>
        </p:scale>
        <p:origin x="-1734" y="-9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62" d="100"/>
          <a:sy n="62" d="100"/>
        </p:scale>
        <p:origin x="-2850" y="-78"/>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776866"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776866"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lgn="r">
              <a:defRPr sz="1200" b="0">
                <a:solidFill>
                  <a:schemeClr val="tx1"/>
                </a:solidFill>
                <a:latin typeface="Arial" charset="0"/>
              </a:defRPr>
            </a:lvl1pPr>
          </a:lstStyle>
          <a:p>
            <a:pPr>
              <a:defRPr/>
            </a:pPr>
            <a:fld id="{7077C6DE-A789-4AAB-87BE-A924DDA2AD57}" type="slidenum">
              <a:rPr lang="en-GB"/>
              <a:pPr>
                <a:defRPr/>
              </a:pPr>
              <a:t>‹#›</a:t>
            </a:fld>
            <a:endParaRPr lang="en-GB"/>
          </a:p>
        </p:txBody>
      </p:sp>
    </p:spTree>
    <p:extLst>
      <p:ext uri="{BB962C8B-B14F-4D97-AF65-F5344CB8AC3E}">
        <p14:creationId xmlns:p14="http://schemas.microsoft.com/office/powerpoint/2010/main" val="3756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776866"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896938" y="731838"/>
            <a:ext cx="4876800" cy="36576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66598" y="4632687"/>
            <a:ext cx="5335893" cy="4389354"/>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776866"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lgn="r">
              <a:defRPr sz="1200" b="0">
                <a:solidFill>
                  <a:schemeClr val="tx1"/>
                </a:solidFill>
                <a:latin typeface="Arial" charset="0"/>
              </a:defRPr>
            </a:lvl1pPr>
          </a:lstStyle>
          <a:p>
            <a:pPr>
              <a:defRPr/>
            </a:pPr>
            <a:fld id="{73A0A35F-4F92-49E4-9F04-766A330FD38B}" type="slidenum">
              <a:rPr lang="en-GB"/>
              <a:pPr>
                <a:defRPr/>
              </a:pPr>
              <a:t>‹#›</a:t>
            </a:fld>
            <a:endParaRPr lang="en-GB"/>
          </a:p>
        </p:txBody>
      </p:sp>
    </p:spTree>
    <p:extLst>
      <p:ext uri="{BB962C8B-B14F-4D97-AF65-F5344CB8AC3E}">
        <p14:creationId xmlns:p14="http://schemas.microsoft.com/office/powerpoint/2010/main" val="1300127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A245D24-7233-441C-AC88-64EA23878933}" type="slidenum">
              <a:rPr lang="en-GB" smtClean="0"/>
              <a:pPr>
                <a:defRPr/>
              </a:pPr>
              <a:t>17</a:t>
            </a:fld>
            <a:endParaRPr lang="en-GB"/>
          </a:p>
        </p:txBody>
      </p:sp>
    </p:spTree>
    <p:extLst>
      <p:ext uri="{BB962C8B-B14F-4D97-AF65-F5344CB8AC3E}">
        <p14:creationId xmlns:p14="http://schemas.microsoft.com/office/powerpoint/2010/main" val="285055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A245D24-7233-441C-AC88-64EA23878933}" type="slidenum">
              <a:rPr lang="en-GB" smtClean="0"/>
              <a:pPr>
                <a:defRPr/>
              </a:pPr>
              <a:t>18</a:t>
            </a:fld>
            <a:endParaRPr lang="en-GB"/>
          </a:p>
        </p:txBody>
      </p:sp>
    </p:spTree>
    <p:extLst>
      <p:ext uri="{BB962C8B-B14F-4D97-AF65-F5344CB8AC3E}">
        <p14:creationId xmlns:p14="http://schemas.microsoft.com/office/powerpoint/2010/main" val="2850559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A245D24-7233-441C-AC88-64EA23878933}" type="slidenum">
              <a:rPr lang="en-GB" smtClean="0"/>
              <a:pPr>
                <a:defRPr/>
              </a:pPr>
              <a:t>19</a:t>
            </a:fld>
            <a:endParaRPr lang="en-GB"/>
          </a:p>
        </p:txBody>
      </p:sp>
    </p:spTree>
    <p:extLst>
      <p:ext uri="{BB962C8B-B14F-4D97-AF65-F5344CB8AC3E}">
        <p14:creationId xmlns:p14="http://schemas.microsoft.com/office/powerpoint/2010/main" val="2850559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A245D24-7233-441C-AC88-64EA23878933}" type="slidenum">
              <a:rPr lang="en-GB" smtClean="0"/>
              <a:pPr>
                <a:defRPr/>
              </a:pPr>
              <a:t>20</a:t>
            </a:fld>
            <a:endParaRPr lang="en-GB"/>
          </a:p>
        </p:txBody>
      </p:sp>
    </p:spTree>
    <p:extLst>
      <p:ext uri="{BB962C8B-B14F-4D97-AF65-F5344CB8AC3E}">
        <p14:creationId xmlns:p14="http://schemas.microsoft.com/office/powerpoint/2010/main" val="2850559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http://ec.europa.eu/chafea/health/projects-videos_en.html</a:t>
            </a:r>
            <a:endParaRPr lang="en-GB" dirty="0"/>
          </a:p>
        </p:txBody>
      </p:sp>
      <p:sp>
        <p:nvSpPr>
          <p:cNvPr id="4" name="Slide Number Placeholder 3"/>
          <p:cNvSpPr>
            <a:spLocks noGrp="1"/>
          </p:cNvSpPr>
          <p:nvPr>
            <p:ph type="sldNum" sz="quarter" idx="10"/>
          </p:nvPr>
        </p:nvSpPr>
        <p:spPr/>
        <p:txBody>
          <a:bodyPr/>
          <a:lstStyle/>
          <a:p>
            <a:fld id="{4D00A344-1C7D-4EDB-91EF-91A55A95833B}" type="slidenum">
              <a:rPr lang="en-GB" smtClean="0"/>
              <a:pPr/>
              <a:t>45</a:t>
            </a:fld>
            <a:endParaRPr lang="en-GB"/>
          </a:p>
        </p:txBody>
      </p:sp>
    </p:spTree>
    <p:extLst>
      <p:ext uri="{BB962C8B-B14F-4D97-AF65-F5344CB8AC3E}">
        <p14:creationId xmlns:p14="http://schemas.microsoft.com/office/powerpoint/2010/main" val="2481837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Chafea has developed a series of tutorials on 6 topics to explain</a:t>
            </a:r>
            <a:r>
              <a:rPr lang="en-GB" baseline="0" dirty="0" smtClean="0"/>
              <a:t> simply project management tailored for HP </a:t>
            </a:r>
            <a:endParaRPr lang="en-GB" dirty="0"/>
          </a:p>
        </p:txBody>
      </p:sp>
      <p:sp>
        <p:nvSpPr>
          <p:cNvPr id="4" name="Slide Number Placeholder 3"/>
          <p:cNvSpPr>
            <a:spLocks noGrp="1"/>
          </p:cNvSpPr>
          <p:nvPr>
            <p:ph type="sldNum" sz="quarter" idx="10"/>
          </p:nvPr>
        </p:nvSpPr>
        <p:spPr/>
        <p:txBody>
          <a:bodyPr/>
          <a:lstStyle/>
          <a:p>
            <a:fld id="{4D00A344-1C7D-4EDB-91EF-91A55A95833B}" type="slidenum">
              <a:rPr lang="en-GB" smtClean="0"/>
              <a:pPr/>
              <a:t>46</a:t>
            </a:fld>
            <a:endParaRPr lang="en-GB"/>
          </a:p>
        </p:txBody>
      </p:sp>
    </p:spTree>
    <p:extLst>
      <p:ext uri="{BB962C8B-B14F-4D97-AF65-F5344CB8AC3E}">
        <p14:creationId xmlns:p14="http://schemas.microsoft.com/office/powerpoint/2010/main" val="2481837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10" descr="en-quadri_small"/>
          <p:cNvPicPr>
            <a:picLocks noChangeAspect="1" noChangeArrowheads="1"/>
          </p:cNvPicPr>
          <p:nvPr userDrawn="1"/>
        </p:nvPicPr>
        <p:blipFill>
          <a:blip r:embed="rId2"/>
          <a:srcRect/>
          <a:stretch>
            <a:fillRect/>
          </a:stretch>
        </p:blipFill>
        <p:spPr bwMode="auto">
          <a:xfrm>
            <a:off x="3903663" y="307975"/>
            <a:ext cx="1593850" cy="1101725"/>
          </a:xfrm>
          <a:prstGeom prst="rect">
            <a:avLst/>
          </a:prstGeom>
          <a:noFill/>
          <a:ln w="9525">
            <a:noFill/>
            <a:miter lim="800000"/>
            <a:headEnd/>
            <a:tailEnd/>
          </a:ln>
        </p:spPr>
      </p:pic>
      <p:sp>
        <p:nvSpPr>
          <p:cNvPr id="2" name="Title 1"/>
          <p:cNvSpPr>
            <a:spLocks noGrp="1"/>
          </p:cNvSpPr>
          <p:nvPr>
            <p:ph type="title"/>
          </p:nvPr>
        </p:nvSpPr>
        <p:spPr>
          <a:xfrm>
            <a:off x="4139952" y="1641600"/>
            <a:ext cx="4536504" cy="2088232"/>
          </a:xfrm>
        </p:spPr>
        <p:txBody>
          <a:bodyPr/>
          <a:lstStyle>
            <a:lvl1pPr indent="0">
              <a:defRPr sz="48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B6F70598-3125-46DD-8EBD-8341ED9CC9CA}" type="slidenum">
              <a:rPr lang="en-GB"/>
              <a:pPr>
                <a:defRPr/>
              </a:pPr>
              <a:t>‹#›</a:t>
            </a:fld>
            <a:endParaRPr lang="en-GB" dirty="0"/>
          </a:p>
        </p:txBody>
      </p:sp>
      <p:sp>
        <p:nvSpPr>
          <p:cNvPr id="11"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450" b="0" i="1" dirty="0" err="1" smtClean="0">
                <a:solidFill>
                  <a:schemeClr val="bg1"/>
                </a:solidFill>
                <a:latin typeface="+mj-lt"/>
              </a:rPr>
              <a:t>Consumers</a:t>
            </a:r>
            <a:r>
              <a:rPr lang="fr-BE" sz="450" b="0" i="1" dirty="0" smtClean="0">
                <a:solidFill>
                  <a:schemeClr val="bg1"/>
                </a:solidFill>
                <a:latin typeface="+mj-lt"/>
              </a:rPr>
              <a:t>,</a:t>
            </a:r>
            <a:r>
              <a:rPr lang="fr-BE" sz="450" b="0" i="1" baseline="0" dirty="0" smtClean="0">
                <a:solidFill>
                  <a:schemeClr val="bg1"/>
                </a:solidFill>
                <a:latin typeface="+mj-lt"/>
              </a:rPr>
              <a:t> </a:t>
            </a:r>
          </a:p>
          <a:p>
            <a:pPr defTabSz="457200">
              <a:lnSpc>
                <a:spcPct val="100000"/>
              </a:lnSpc>
              <a:defRPr/>
            </a:pPr>
            <a:r>
              <a:rPr lang="fr-BE" sz="450" b="0" i="1" baseline="0" dirty="0" err="1" smtClean="0">
                <a:solidFill>
                  <a:schemeClr val="bg1"/>
                </a:solidFill>
                <a:latin typeface="+mj-lt"/>
              </a:rPr>
              <a:t>Health</a:t>
            </a:r>
            <a:r>
              <a:rPr lang="fr-BE" sz="450" b="0" i="1" baseline="0" dirty="0" smtClean="0">
                <a:solidFill>
                  <a:schemeClr val="bg1"/>
                </a:solidFill>
                <a:latin typeface="+mj-lt"/>
              </a:rPr>
              <a:t> And Food </a:t>
            </a:r>
          </a:p>
          <a:p>
            <a:pPr defTabSz="457200">
              <a:lnSpc>
                <a:spcPct val="100000"/>
              </a:lnSpc>
              <a:defRPr/>
            </a:pPr>
            <a:r>
              <a:rPr lang="fr-BE" sz="450" b="0" i="1" baseline="0" dirty="0" err="1" smtClean="0">
                <a:solidFill>
                  <a:schemeClr val="bg1"/>
                </a:solidFill>
                <a:latin typeface="+mj-lt"/>
              </a:rPr>
              <a:t>Executive</a:t>
            </a:r>
            <a:r>
              <a:rPr lang="fr-BE" sz="450" b="0" i="1" baseline="0" dirty="0" smtClean="0">
                <a:solidFill>
                  <a:schemeClr val="bg1"/>
                </a:solidFill>
                <a:latin typeface="+mj-lt"/>
              </a:rPr>
              <a:t>  Agency</a:t>
            </a:r>
            <a:endParaRPr lang="fr-BE" sz="450" b="0" i="1" dirty="0">
              <a:solidFill>
                <a:schemeClr val="bg1"/>
              </a:solidFill>
              <a:latin typeface="+mj-lt"/>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pPr>
              <a:defRPr/>
            </a:pPr>
            <a:fld id="{C3FA8D53-3CBC-44BC-A2EB-E0806E54407C}"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pPr>
              <a:defRPr/>
            </a:pPr>
            <a:fld id="{CF8DE88F-CC5E-4590-B0C7-21CE49A5798A}"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13" descr="logo_ce_quadri_en"/>
          <p:cNvPicPr>
            <a:picLocks noChangeAspect="1" noChangeArrowheads="1"/>
          </p:cNvPicPr>
          <p:nvPr userDrawn="1"/>
        </p:nvPicPr>
        <p:blipFill>
          <a:blip r:embed="rId2"/>
          <a:srcRect/>
          <a:stretch>
            <a:fillRect/>
          </a:stretch>
        </p:blipFill>
        <p:spPr bwMode="auto">
          <a:xfrm>
            <a:off x="3903663" y="215900"/>
            <a:ext cx="1590675" cy="1100138"/>
          </a:xfrm>
          <a:prstGeom prst="rect">
            <a:avLst/>
          </a:prstGeom>
          <a:noFill/>
          <a:ln w="9525">
            <a:noFill/>
            <a:miter lim="800000"/>
            <a:headEnd/>
            <a:tailEnd/>
          </a:ln>
        </p:spPr>
      </p:pic>
      <p:sp>
        <p:nvSpPr>
          <p:cNvPr id="6" name="Rectangle 6"/>
          <p:cNvSpPr>
            <a:spLocks noChangeArrowheads="1"/>
          </p:cNvSpPr>
          <p:nvPr userDrawn="1"/>
        </p:nvSpPr>
        <p:spPr bwMode="auto">
          <a:xfrm>
            <a:off x="4230688" y="6381750"/>
            <a:ext cx="682625" cy="482600"/>
          </a:xfrm>
          <a:prstGeom prst="rect">
            <a:avLst/>
          </a:prstGeom>
          <a:solidFill>
            <a:srgbClr val="AFC651"/>
          </a:solidFill>
          <a:ln w="9525" algn="ctr">
            <a:noFill/>
            <a:miter lim="800000"/>
            <a:headEnd/>
            <a:tailEnd/>
          </a:ln>
          <a:effectLst/>
        </p:spPr>
        <p:txBody>
          <a:bodyPr lIns="36000"/>
          <a:lstStyle/>
          <a:p>
            <a:pPr defTabSz="457200">
              <a:defRPr/>
            </a:pPr>
            <a:r>
              <a:rPr lang="fr-BE" sz="450" b="0" i="1" dirty="0" err="1">
                <a:solidFill>
                  <a:schemeClr val="bg1"/>
                </a:solidFill>
                <a:latin typeface="+mj-lt"/>
                <a:cs typeface="+mn-cs"/>
              </a:rPr>
              <a:t>Consumers</a:t>
            </a:r>
            <a:r>
              <a:rPr lang="fr-BE" sz="450" b="0" i="1" dirty="0">
                <a:solidFill>
                  <a:schemeClr val="bg1"/>
                </a:solidFill>
                <a:latin typeface="+mj-lt"/>
                <a:cs typeface="+mn-cs"/>
              </a:rPr>
              <a:t>, </a:t>
            </a:r>
          </a:p>
          <a:p>
            <a:pPr defTabSz="457200">
              <a:defRPr/>
            </a:pPr>
            <a:r>
              <a:rPr lang="fr-BE" sz="450" b="0" i="1" dirty="0">
                <a:solidFill>
                  <a:schemeClr val="bg1"/>
                </a:solidFill>
                <a:latin typeface="+mj-lt"/>
                <a:cs typeface="+mn-cs"/>
              </a:rPr>
              <a:t>Health </a:t>
            </a:r>
            <a:r>
              <a:rPr lang="fr-BE" sz="450" b="0" i="1" dirty="0" smtClean="0">
                <a:solidFill>
                  <a:schemeClr val="bg1"/>
                </a:solidFill>
                <a:latin typeface="+mj-lt"/>
                <a:cs typeface="+mn-cs"/>
              </a:rPr>
              <a:t> Agriculture And </a:t>
            </a:r>
            <a:r>
              <a:rPr lang="fr-BE" sz="450" b="0" i="1" dirty="0">
                <a:solidFill>
                  <a:schemeClr val="bg1"/>
                </a:solidFill>
                <a:latin typeface="+mj-lt"/>
                <a:cs typeface="+mn-cs"/>
              </a:rPr>
              <a:t>Food </a:t>
            </a:r>
          </a:p>
          <a:p>
            <a:pPr defTabSz="457200">
              <a:defRPr/>
            </a:pPr>
            <a:r>
              <a:rPr lang="fr-BE" sz="450" b="0" i="1" dirty="0" err="1">
                <a:solidFill>
                  <a:schemeClr val="bg1"/>
                </a:solidFill>
                <a:latin typeface="+mj-lt"/>
                <a:cs typeface="+mn-cs"/>
              </a:rPr>
              <a:t>Executive</a:t>
            </a:r>
            <a:r>
              <a:rPr lang="fr-BE" sz="450" b="0" i="1" dirty="0">
                <a:solidFill>
                  <a:schemeClr val="bg1"/>
                </a:solidFill>
                <a:latin typeface="+mj-lt"/>
                <a:cs typeface="+mn-cs"/>
              </a:rPr>
              <a:t>  Agency</a:t>
            </a:r>
          </a:p>
        </p:txBody>
      </p:sp>
      <p:sp>
        <p:nvSpPr>
          <p:cNvPr id="2" name="Title 1"/>
          <p:cNvSpPr>
            <a:spLocks noGrp="1"/>
          </p:cNvSpPr>
          <p:nvPr>
            <p:ph type="title"/>
          </p:nvPr>
        </p:nvSpPr>
        <p:spPr>
          <a:xfrm>
            <a:off x="395536" y="1351527"/>
            <a:ext cx="8229600" cy="936625"/>
          </a:xfrm>
        </p:spPr>
        <p:txBody>
          <a:bodyPr/>
          <a:lstStyle>
            <a:lvl1pPr>
              <a:defRPr sz="2400" baseline="0"/>
            </a:lvl1pPr>
          </a:lstStyle>
          <a:p>
            <a:r>
              <a:rPr lang="en-US" dirty="0" err="1" smtClean="0"/>
              <a:t>Click to edit Master title style</a:t>
            </a:r>
            <a:endParaRPr lang="en-GB" dirty="0"/>
          </a:p>
        </p:txBody>
      </p:sp>
      <p:sp>
        <p:nvSpPr>
          <p:cNvPr id="10" name="Content Placeholder 2"/>
          <p:cNvSpPr>
            <a:spLocks noGrp="1"/>
          </p:cNvSpPr>
          <p:nvPr>
            <p:ph idx="1"/>
          </p:nvPr>
        </p:nvSpPr>
        <p:spPr>
          <a:xfrm>
            <a:off x="457200" y="2348880"/>
            <a:ext cx="8229600" cy="3849812"/>
          </a:xfrm>
        </p:spPr>
        <p:txBody>
          <a:bodyPr/>
          <a:lstStyle>
            <a:lvl1pPr marL="0" indent="0">
              <a:buClr>
                <a:srgbClr val="0F5494"/>
              </a:buClr>
              <a:buFont typeface="Arial" pitchFamily="34" charset="0"/>
              <a:buNone/>
              <a:defRPr sz="2400" b="0" i="0" baseline="0"/>
            </a:lvl1pPr>
            <a:lvl2pPr>
              <a:buClr>
                <a:srgbClr val="0F5494"/>
              </a:buClr>
              <a:defRPr sz="2400" b="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4"/>
          <p:cNvSpPr>
            <a:spLocks noGrp="1" noChangeArrowheads="1"/>
          </p:cNvSpPr>
          <p:nvPr>
            <p:ph type="dt" sz="half" idx="10"/>
          </p:nvPr>
        </p:nvSpPr>
        <p:spPr/>
        <p:txBody>
          <a:bodyPr/>
          <a:lstStyle>
            <a:lvl1pPr>
              <a:defRPr/>
            </a:lvl1pPr>
          </a:lstStyle>
          <a:p>
            <a:pPr>
              <a:defRPr/>
            </a:pPr>
            <a:r>
              <a:rPr lang="fr-BE"/>
              <a:t>29 </a:t>
            </a:r>
            <a:r>
              <a:rPr lang="fr-BE" err="1"/>
              <a:t>January</a:t>
            </a:r>
            <a:r>
              <a:rPr lang="fr-BE"/>
              <a:t> 2014</a:t>
            </a:r>
            <a:endParaRPr lang="en-GB"/>
          </a:p>
        </p:txBody>
      </p:sp>
      <p:sp>
        <p:nvSpPr>
          <p:cNvPr id="8" name="Rectangle 6"/>
          <p:cNvSpPr>
            <a:spLocks noGrp="1" noChangeArrowheads="1"/>
          </p:cNvSpPr>
          <p:nvPr>
            <p:ph type="sldNum" sz="quarter" idx="11"/>
          </p:nvPr>
        </p:nvSpPr>
        <p:spPr/>
        <p:txBody>
          <a:bodyPr/>
          <a:lstStyle>
            <a:lvl1pPr>
              <a:defRPr/>
            </a:lvl1pPr>
          </a:lstStyle>
          <a:p>
            <a:pPr>
              <a:defRPr/>
            </a:pPr>
            <a:r>
              <a:rPr lang="fr-BE"/>
              <a:t>2</a:t>
            </a:r>
            <a:endParaRPr lang="en-GB"/>
          </a:p>
        </p:txBody>
      </p:sp>
    </p:spTree>
    <p:extLst>
      <p:ext uri="{BB962C8B-B14F-4D97-AF65-F5344CB8AC3E}">
        <p14:creationId xmlns:p14="http://schemas.microsoft.com/office/powerpoint/2010/main" val="3816922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altLang="en-US" sz="1800" b="0">
              <a:solidFill>
                <a:srgbClr val="FFFFFF"/>
              </a:solidFill>
            </a:endParaRPr>
          </a:p>
        </p:txBody>
      </p:sp>
      <p:grpSp>
        <p:nvGrpSpPr>
          <p:cNvPr id="5" name="Group 20"/>
          <p:cNvGrpSpPr>
            <a:grpSpLocks/>
          </p:cNvGrpSpPr>
          <p:nvPr userDrawn="1"/>
        </p:nvGrpSpPr>
        <p:grpSpPr bwMode="auto">
          <a:xfrm>
            <a:off x="3849688" y="258763"/>
            <a:ext cx="1436687" cy="1000125"/>
            <a:chOff x="2425" y="163"/>
            <a:chExt cx="905" cy="630"/>
          </a:xfrm>
        </p:grpSpPr>
        <p:pic>
          <p:nvPicPr>
            <p:cNvPr id="6" name="Picture 6" descr="LOGO CE-EN-quadri.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25" y="163"/>
              <a:ext cx="905"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4"/>
            <p:cNvSpPr>
              <a:spLocks noChangeArrowheads="1"/>
            </p:cNvSpPr>
            <p:nvPr userDrawn="1"/>
          </p:nvSpPr>
          <p:spPr bwMode="auto">
            <a:xfrm>
              <a:off x="2611" y="770"/>
              <a:ext cx="390" cy="23"/>
            </a:xfrm>
            <a:prstGeom prst="rect">
              <a:avLst/>
            </a:prstGeom>
            <a:solidFill>
              <a:srgbClr val="AFC55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grpSp>
      <p:sp>
        <p:nvSpPr>
          <p:cNvPr id="8" name="Rectangle 16"/>
          <p:cNvSpPr>
            <a:spLocks noChangeArrowheads="1"/>
          </p:cNvSpPr>
          <p:nvPr userDrawn="1"/>
        </p:nvSpPr>
        <p:spPr bwMode="auto">
          <a:xfrm>
            <a:off x="4140200" y="6426200"/>
            <a:ext cx="611188" cy="431800"/>
          </a:xfrm>
          <a:prstGeom prst="rect">
            <a:avLst/>
          </a:prstGeom>
          <a:solidFill>
            <a:srgbClr val="AFC551"/>
          </a:solidFill>
          <a:ln>
            <a:noFill/>
          </a:ln>
          <a:effectLst>
            <a:outerShdw dist="23000" dir="5400000" rotWithShape="0">
              <a:srgbClr val="000000">
                <a:alpha val="34998"/>
              </a:srgbClr>
            </a:outerShdw>
          </a:effectLst>
          <a:extLst>
            <a:ext uri="{91240B29-F687-4F45-9708-019B960494DF}">
              <a14:hiddenLine xmlns:a14="http://schemas.microsoft.com/office/drawing/2010/main" w="9525" algn="ctr">
                <a:solidFill>
                  <a:srgbClr val="133176"/>
                </a:solidFill>
                <a:miter lim="800000"/>
                <a:headEnd/>
                <a:tailEnd/>
              </a14:hiddenLine>
            </a:ext>
          </a:extLst>
        </p:spPr>
        <p:txBody>
          <a:bodyPr lIns="36000"/>
          <a:lstStyle/>
          <a:p>
            <a:pPr defTabSz="457200"/>
            <a:r>
              <a:rPr lang="fr-BE" altLang="en-US" sz="600" b="0" i="1">
                <a:solidFill>
                  <a:srgbClr val="FFFFFF"/>
                </a:solidFill>
              </a:rPr>
              <a:t>Executive Agency for Health and</a:t>
            </a:r>
          </a:p>
          <a:p>
            <a:pPr defTabSz="457200"/>
            <a:r>
              <a:rPr lang="fr-BE" altLang="en-US" sz="600" b="0" i="1">
                <a:solidFill>
                  <a:srgbClr val="FFFFFF"/>
                </a:solidFill>
              </a:rPr>
              <a:t>Consumers</a:t>
            </a:r>
            <a:endParaRPr lang="en-GB" altLang="en-US" sz="600" b="0" i="1">
              <a:solidFill>
                <a:srgbClr val="FFFFFF"/>
              </a:solidFill>
            </a:endParaRPr>
          </a:p>
        </p:txBody>
      </p:sp>
      <p:sp>
        <p:nvSpPr>
          <p:cNvPr id="87056" name="Rectangle 16"/>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87057" name="Rectangle 17"/>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9"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solidFill>
                <a:srgbClr val="FFFFFF"/>
              </a:solidFill>
            </a:endParaRPr>
          </a:p>
        </p:txBody>
      </p:sp>
      <p:sp>
        <p:nvSpPr>
          <p:cNvPr id="10"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solidFill>
                <a:srgbClr val="FFFFFF"/>
              </a:solidFill>
            </a:endParaRPr>
          </a:p>
        </p:txBody>
      </p:sp>
      <p:sp>
        <p:nvSpPr>
          <p:cNvPr id="11"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65B32E1F-A3E2-4BA9-BAED-24139FB26C2C}"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330701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C6A4E1-9DCB-490F-A507-075DC6C459C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69314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8FAEE7-7EB6-498B-8C0D-A196E366D7C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6986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4D9096-A7DE-4CA8-8803-642374AAC4A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83370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332E8EF-9B26-4061-9C5C-75A910ECB1B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10168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288E6F-6571-4709-892C-7047603BDB6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61055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67C7A5E-3BAB-47E5-BF85-3EEA397FB8F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5847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6" name="Picture 13" descr="logo_ce_quadri_en"/>
          <p:cNvPicPr>
            <a:picLocks noChangeAspect="1" noChangeArrowheads="1"/>
          </p:cNvPicPr>
          <p:nvPr userDrawn="1"/>
        </p:nvPicPr>
        <p:blipFill>
          <a:blip r:embed="rId2"/>
          <a:srcRect/>
          <a:stretch>
            <a:fillRect/>
          </a:stretch>
        </p:blipFill>
        <p:spPr bwMode="auto">
          <a:xfrm>
            <a:off x="3903663" y="215900"/>
            <a:ext cx="1590675" cy="1100138"/>
          </a:xfrm>
          <a:prstGeom prst="rect">
            <a:avLst/>
          </a:prstGeom>
          <a:noFill/>
          <a:ln w="9525">
            <a:noFill/>
            <a:miter lim="800000"/>
            <a:headEnd/>
            <a:tailEnd/>
          </a:ln>
        </p:spPr>
      </p:pic>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a:defRPr dirty="0"/>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86133261-F426-4E3C-B2AF-F6E5B7E61F25}" type="slidenum">
              <a:rPr lang="en-GB"/>
              <a:pPr>
                <a:defRPr/>
              </a:pPr>
              <a:t>‹#›</a:t>
            </a:fld>
            <a:endParaRPr lang="en-GB"/>
          </a:p>
        </p:txBody>
      </p:sp>
      <p:sp>
        <p:nvSpPr>
          <p:cNvPr id="11"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450" b="0" i="1" dirty="0" err="1" smtClean="0">
                <a:solidFill>
                  <a:schemeClr val="bg1"/>
                </a:solidFill>
                <a:latin typeface="+mj-lt"/>
              </a:rPr>
              <a:t>Consumers</a:t>
            </a:r>
            <a:r>
              <a:rPr lang="fr-BE" sz="450" b="0" i="1" dirty="0" smtClean="0">
                <a:solidFill>
                  <a:schemeClr val="bg1"/>
                </a:solidFill>
                <a:latin typeface="+mj-lt"/>
              </a:rPr>
              <a:t>,</a:t>
            </a:r>
            <a:r>
              <a:rPr lang="fr-BE" sz="450" b="0" i="1" baseline="0" dirty="0" smtClean="0">
                <a:solidFill>
                  <a:schemeClr val="bg1"/>
                </a:solidFill>
                <a:latin typeface="+mj-lt"/>
              </a:rPr>
              <a:t> </a:t>
            </a:r>
          </a:p>
          <a:p>
            <a:pPr defTabSz="457200">
              <a:lnSpc>
                <a:spcPct val="100000"/>
              </a:lnSpc>
              <a:defRPr/>
            </a:pPr>
            <a:r>
              <a:rPr lang="fr-BE" sz="450" b="0" i="1" baseline="0" dirty="0" err="1" smtClean="0">
                <a:solidFill>
                  <a:schemeClr val="bg1"/>
                </a:solidFill>
                <a:latin typeface="+mj-lt"/>
              </a:rPr>
              <a:t>Health</a:t>
            </a:r>
            <a:r>
              <a:rPr lang="fr-BE" sz="450" b="0" i="1" baseline="0" dirty="0" smtClean="0">
                <a:solidFill>
                  <a:schemeClr val="bg1"/>
                </a:solidFill>
                <a:latin typeface="+mj-lt"/>
              </a:rPr>
              <a:t> And Food </a:t>
            </a:r>
          </a:p>
          <a:p>
            <a:pPr defTabSz="457200">
              <a:lnSpc>
                <a:spcPct val="100000"/>
              </a:lnSpc>
              <a:defRPr/>
            </a:pPr>
            <a:r>
              <a:rPr lang="fr-BE" sz="450" b="0" i="1" baseline="0" dirty="0" err="1" smtClean="0">
                <a:solidFill>
                  <a:schemeClr val="bg1"/>
                </a:solidFill>
                <a:latin typeface="+mj-lt"/>
              </a:rPr>
              <a:t>Executive</a:t>
            </a:r>
            <a:r>
              <a:rPr lang="fr-BE" sz="450" b="0" i="1" baseline="0" dirty="0" smtClean="0">
                <a:solidFill>
                  <a:schemeClr val="bg1"/>
                </a:solidFill>
                <a:latin typeface="+mj-lt"/>
              </a:rPr>
              <a:t>  Agency</a:t>
            </a:r>
            <a:endParaRPr lang="fr-BE" sz="450" b="0" i="1" dirty="0">
              <a:solidFill>
                <a:schemeClr val="bg1"/>
              </a:solidFill>
              <a:latin typeface="+mj-lt"/>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A5F34F-E1D1-44D4-B271-906AC1462FA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49454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5D5F5A-A59C-430B-9EF0-4FE76C6A7C0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89578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5A30CD-AA75-49BA-A1D2-F9FEC4CA30C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71504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472FD-6C71-4FA0-84D5-069BF4877ED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39097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5288" y="1339850"/>
            <a:ext cx="8291512" cy="4681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38682D-C88A-4694-92DA-02ACFEF7CDB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4735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pPr>
              <a:defRPr/>
            </a:pPr>
            <a:fld id="{DBD9EC47-B35E-40FD-91AE-8C1B2C414D09}" type="slidenum">
              <a:rPr lang="en-GB"/>
              <a:pPr>
                <a:defRPr/>
              </a:pPr>
              <a:t>‹#›</a:t>
            </a:fld>
            <a:endParaRPr lang="en-GB"/>
          </a:p>
        </p:txBody>
      </p:sp>
      <p:sp>
        <p:nvSpPr>
          <p:cNvPr id="7" name="Rectangle 6"/>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8" name="Picture 13" descr="logo_ce_quadri_en"/>
          <p:cNvPicPr>
            <a:picLocks noChangeAspect="1" noChangeArrowheads="1"/>
          </p:cNvPicPr>
          <p:nvPr userDrawn="1"/>
        </p:nvPicPr>
        <p:blipFill>
          <a:blip r:embed="rId2"/>
          <a:srcRect/>
          <a:stretch>
            <a:fillRect/>
          </a:stretch>
        </p:blipFill>
        <p:spPr bwMode="auto">
          <a:xfrm>
            <a:off x="3903663" y="215900"/>
            <a:ext cx="1590675" cy="1100138"/>
          </a:xfrm>
          <a:prstGeom prst="rect">
            <a:avLst/>
          </a:prstGeom>
          <a:noFill/>
          <a:ln w="9525">
            <a:noFill/>
            <a:miter lim="800000"/>
            <a:headEnd/>
            <a:tailEnd/>
          </a:ln>
        </p:spPr>
      </p:pic>
      <p:sp>
        <p:nvSpPr>
          <p:cNvPr id="9"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450" b="0" i="1" dirty="0" err="1" smtClean="0">
                <a:solidFill>
                  <a:schemeClr val="bg1"/>
                </a:solidFill>
                <a:latin typeface="+mj-lt"/>
              </a:rPr>
              <a:t>Consumers</a:t>
            </a:r>
            <a:r>
              <a:rPr lang="fr-BE" sz="450" b="0" i="1" dirty="0" smtClean="0">
                <a:solidFill>
                  <a:schemeClr val="bg1"/>
                </a:solidFill>
                <a:latin typeface="+mj-lt"/>
              </a:rPr>
              <a:t>,</a:t>
            </a:r>
            <a:r>
              <a:rPr lang="fr-BE" sz="450" b="0" i="1" baseline="0" dirty="0" smtClean="0">
                <a:solidFill>
                  <a:schemeClr val="bg1"/>
                </a:solidFill>
                <a:latin typeface="+mj-lt"/>
              </a:rPr>
              <a:t> </a:t>
            </a:r>
          </a:p>
          <a:p>
            <a:pPr defTabSz="457200">
              <a:lnSpc>
                <a:spcPct val="100000"/>
              </a:lnSpc>
              <a:defRPr/>
            </a:pPr>
            <a:r>
              <a:rPr lang="fr-BE" sz="450" b="0" i="1" baseline="0" dirty="0" err="1" smtClean="0">
                <a:solidFill>
                  <a:schemeClr val="bg1"/>
                </a:solidFill>
                <a:latin typeface="+mj-lt"/>
              </a:rPr>
              <a:t>Health</a:t>
            </a:r>
            <a:r>
              <a:rPr lang="fr-BE" sz="450" b="0" i="1" baseline="0" dirty="0" smtClean="0">
                <a:solidFill>
                  <a:schemeClr val="bg1"/>
                </a:solidFill>
                <a:latin typeface="+mj-lt"/>
              </a:rPr>
              <a:t> And Food </a:t>
            </a:r>
          </a:p>
          <a:p>
            <a:pPr defTabSz="457200">
              <a:lnSpc>
                <a:spcPct val="100000"/>
              </a:lnSpc>
              <a:defRPr/>
            </a:pPr>
            <a:r>
              <a:rPr lang="fr-BE" sz="450" b="0" i="1" baseline="0" dirty="0" err="1" smtClean="0">
                <a:solidFill>
                  <a:schemeClr val="bg1"/>
                </a:solidFill>
                <a:latin typeface="+mj-lt"/>
              </a:rPr>
              <a:t>Executive</a:t>
            </a:r>
            <a:r>
              <a:rPr lang="fr-BE" sz="450" b="0" i="1" baseline="0" dirty="0" smtClean="0">
                <a:solidFill>
                  <a:schemeClr val="bg1"/>
                </a:solidFill>
                <a:latin typeface="+mj-lt"/>
              </a:rPr>
              <a:t>  Agency</a:t>
            </a:r>
            <a:endParaRPr lang="fr-BE" sz="450" b="0" i="1" dirty="0">
              <a:solidFill>
                <a:schemeClr val="bg1"/>
              </a:solidFill>
              <a:latin typeface="+mj-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a:p>
        </p:txBody>
      </p:sp>
      <p:sp>
        <p:nvSpPr>
          <p:cNvPr id="7" name="Rectangle 6"/>
          <p:cNvSpPr>
            <a:spLocks noGrp="1" noChangeArrowheads="1"/>
          </p:cNvSpPr>
          <p:nvPr>
            <p:ph type="sldNum" sz="quarter" idx="12"/>
          </p:nvPr>
        </p:nvSpPr>
        <p:spPr/>
        <p:txBody>
          <a:bodyPr/>
          <a:lstStyle>
            <a:lvl1pPr>
              <a:defRPr/>
            </a:lvl1pPr>
          </a:lstStyle>
          <a:p>
            <a:pPr>
              <a:defRPr/>
            </a:pPr>
            <a:fld id="{EA744D1E-E0E5-495C-83A5-AEAFF5AACD9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a:p>
        </p:txBody>
      </p:sp>
      <p:sp>
        <p:nvSpPr>
          <p:cNvPr id="9" name="Rectangle 6"/>
          <p:cNvSpPr>
            <a:spLocks noGrp="1" noChangeArrowheads="1"/>
          </p:cNvSpPr>
          <p:nvPr>
            <p:ph type="sldNum" sz="quarter" idx="12"/>
          </p:nvPr>
        </p:nvSpPr>
        <p:spPr/>
        <p:txBody>
          <a:bodyPr/>
          <a:lstStyle>
            <a:lvl1pPr>
              <a:defRPr/>
            </a:lvl1pPr>
          </a:lstStyle>
          <a:p>
            <a:pPr>
              <a:defRPr/>
            </a:pPr>
            <a:fld id="{26BE249E-4640-44D7-A4DF-24E089207DD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a:p>
        </p:txBody>
      </p:sp>
      <p:sp>
        <p:nvSpPr>
          <p:cNvPr id="5" name="Rectangle 6"/>
          <p:cNvSpPr>
            <a:spLocks noGrp="1" noChangeArrowheads="1"/>
          </p:cNvSpPr>
          <p:nvPr>
            <p:ph type="sldNum" sz="quarter" idx="12"/>
          </p:nvPr>
        </p:nvSpPr>
        <p:spPr/>
        <p:txBody>
          <a:bodyPr/>
          <a:lstStyle>
            <a:lvl1pPr>
              <a:defRPr/>
            </a:lvl1pPr>
          </a:lstStyle>
          <a:p>
            <a:pPr>
              <a:defRPr/>
            </a:pPr>
            <a:fld id="{BC08B0BB-0545-4B80-8A0B-FFA9B84B3E9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a:p>
        </p:txBody>
      </p:sp>
      <p:sp>
        <p:nvSpPr>
          <p:cNvPr id="4" name="Rectangle 6"/>
          <p:cNvSpPr>
            <a:spLocks noGrp="1" noChangeArrowheads="1"/>
          </p:cNvSpPr>
          <p:nvPr>
            <p:ph type="sldNum" sz="quarter" idx="12"/>
          </p:nvPr>
        </p:nvSpPr>
        <p:spPr/>
        <p:txBody>
          <a:bodyPr/>
          <a:lstStyle>
            <a:lvl1pPr>
              <a:defRPr/>
            </a:lvl1pPr>
          </a:lstStyle>
          <a:p>
            <a:pPr>
              <a:defRPr/>
            </a:pPr>
            <a:fld id="{E4A69634-AA82-44A8-8942-0FD81E426DC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a:p>
        </p:txBody>
      </p:sp>
      <p:sp>
        <p:nvSpPr>
          <p:cNvPr id="7" name="Rectangle 6"/>
          <p:cNvSpPr>
            <a:spLocks noGrp="1" noChangeArrowheads="1"/>
          </p:cNvSpPr>
          <p:nvPr>
            <p:ph type="sldNum" sz="quarter" idx="12"/>
          </p:nvPr>
        </p:nvSpPr>
        <p:spPr/>
        <p:txBody>
          <a:bodyPr/>
          <a:lstStyle>
            <a:lvl1pPr>
              <a:defRPr/>
            </a:lvl1pPr>
          </a:lstStyle>
          <a:p>
            <a:pPr>
              <a:defRPr/>
            </a:pPr>
            <a:fld id="{32236B76-ED93-4C8D-91EF-8B8B968A6EE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a:p>
        </p:txBody>
      </p:sp>
      <p:sp>
        <p:nvSpPr>
          <p:cNvPr id="7" name="Rectangle 6"/>
          <p:cNvSpPr>
            <a:spLocks noGrp="1" noChangeArrowheads="1"/>
          </p:cNvSpPr>
          <p:nvPr>
            <p:ph type="sldNum" sz="quarter" idx="12"/>
          </p:nvPr>
        </p:nvSpPr>
        <p:spPr/>
        <p:txBody>
          <a:bodyPr/>
          <a:lstStyle>
            <a:lvl1pPr>
              <a:defRPr/>
            </a:lvl1pPr>
          </a:lstStyle>
          <a:p>
            <a:pPr>
              <a:defRPr/>
            </a:pPr>
            <a:fld id="{7327D68A-ACE6-41E4-9FD4-77C420E8640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j-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8BAE1C3D-F55A-4FDD-B7E1-B7C8C9B3DCDF}"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84" r:id="rId12"/>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860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charset="0"/>
              </a:defRPr>
            </a:lvl1pPr>
          </a:lstStyle>
          <a:p>
            <a:pPr>
              <a:defRPr/>
            </a:pPr>
            <a:endParaRPr lang="en-GB">
              <a:solidFill>
                <a:srgbClr val="000000"/>
              </a:solidFill>
            </a:endParaRPr>
          </a:p>
        </p:txBody>
      </p:sp>
      <p:sp>
        <p:nvSpPr>
          <p:cNvPr id="860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charset="0"/>
              </a:defRPr>
            </a:lvl1pPr>
          </a:lstStyle>
          <a:p>
            <a:pPr>
              <a:defRPr/>
            </a:pPr>
            <a:endParaRPr lang="en-GB">
              <a:solidFill>
                <a:srgbClr val="000000"/>
              </a:solidFill>
            </a:endParaRPr>
          </a:p>
        </p:txBody>
      </p:sp>
      <p:sp>
        <p:nvSpPr>
          <p:cNvPr id="860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5C85872C-7063-4398-B811-5DB1CEE44FA8}" type="slidenum">
              <a:rPr lang="en-GB">
                <a:solidFill>
                  <a:srgbClr val="000000"/>
                </a:solidFill>
              </a:rPr>
              <a:pPr>
                <a:defRPr/>
              </a:pPr>
              <a:t>‹#›</a:t>
            </a:fld>
            <a:endParaRPr lang="en-GB">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1032" name="Rectangle 6"/>
          <p:cNvSpPr>
            <a:spLocks noChangeArrowheads="1"/>
          </p:cNvSpPr>
          <p:nvPr userDrawn="1"/>
        </p:nvSpPr>
        <p:spPr bwMode="auto">
          <a:xfrm>
            <a:off x="4140200" y="6426200"/>
            <a:ext cx="611188" cy="431800"/>
          </a:xfrm>
          <a:prstGeom prst="rect">
            <a:avLst/>
          </a:prstGeom>
          <a:solidFill>
            <a:srgbClr val="AFC551"/>
          </a:solidFill>
          <a:ln>
            <a:noFill/>
          </a:ln>
          <a:effectLst>
            <a:outerShdw dist="23000" dir="5400000" rotWithShape="0">
              <a:srgbClr val="000000">
                <a:alpha val="34998"/>
              </a:srgbClr>
            </a:outerShdw>
          </a:effectLst>
          <a:extLst>
            <a:ext uri="{91240B29-F687-4F45-9708-019B960494DF}">
              <a14:hiddenLine xmlns:a14="http://schemas.microsoft.com/office/drawing/2010/main" w="9525" algn="ctr">
                <a:solidFill>
                  <a:srgbClr val="133176"/>
                </a:solidFill>
                <a:miter lim="800000"/>
                <a:headEnd/>
                <a:tailEnd/>
              </a14:hiddenLine>
            </a:ext>
          </a:extLst>
        </p:spPr>
        <p:txBody>
          <a:bodyPr lIns="36000"/>
          <a:lstStyle/>
          <a:p>
            <a:pPr defTabSz="457200"/>
            <a:r>
              <a:rPr lang="fr-BE" altLang="en-US" sz="600" b="0" i="1">
                <a:solidFill>
                  <a:srgbClr val="FFFFFF"/>
                </a:solidFill>
              </a:rPr>
              <a:t>Executive Agency for Health and</a:t>
            </a:r>
          </a:p>
          <a:p>
            <a:pPr defTabSz="457200"/>
            <a:r>
              <a:rPr lang="fr-BE" altLang="en-US" sz="600" b="0" i="1">
                <a:solidFill>
                  <a:srgbClr val="FFFFFF"/>
                </a:solidFill>
              </a:rPr>
              <a:t>Consumers</a:t>
            </a:r>
            <a:endParaRPr lang="en-GB" altLang="en-US" sz="600" b="0" i="1">
              <a:solidFill>
                <a:srgbClr val="FFFFFF"/>
              </a:solidFill>
            </a:endParaRPr>
          </a:p>
        </p:txBody>
      </p:sp>
      <p:grpSp>
        <p:nvGrpSpPr>
          <p:cNvPr id="1033" name="Group 15"/>
          <p:cNvGrpSpPr>
            <a:grpSpLocks/>
          </p:cNvGrpSpPr>
          <p:nvPr userDrawn="1"/>
        </p:nvGrpSpPr>
        <p:grpSpPr bwMode="auto">
          <a:xfrm>
            <a:off x="3849688" y="258763"/>
            <a:ext cx="1436687" cy="1004887"/>
            <a:chOff x="2425" y="163"/>
            <a:chExt cx="905" cy="633"/>
          </a:xfrm>
        </p:grpSpPr>
        <p:pic>
          <p:nvPicPr>
            <p:cNvPr id="1034" name="Picture 8" descr="LOGO CE_Vertical_EN_NEG_quadri_H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25" y="163"/>
              <a:ext cx="905"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3"/>
            <p:cNvSpPr>
              <a:spLocks noChangeArrowheads="1"/>
            </p:cNvSpPr>
            <p:nvPr userDrawn="1"/>
          </p:nvSpPr>
          <p:spPr bwMode="auto">
            <a:xfrm>
              <a:off x="2609" y="770"/>
              <a:ext cx="392" cy="23"/>
            </a:xfrm>
            <a:prstGeom prst="rect">
              <a:avLst/>
            </a:prstGeom>
            <a:solidFill>
              <a:srgbClr val="AFC55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grpSp>
    </p:spTree>
    <p:extLst>
      <p:ext uri="{BB962C8B-B14F-4D97-AF65-F5344CB8AC3E}">
        <p14:creationId xmlns:p14="http://schemas.microsoft.com/office/powerpoint/2010/main" val="3841565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ec.europa.eu/research/participants/portal/desktop/en/home.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mailto:CHAFEA-HP-JA@ec.europa.eu"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c.europa.eu/research/participants/portal/desktop/en/organisations/register.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ec.europa.eu/research/participants/portal/desktop/en/organisations/lfv.html"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79513" y="3212976"/>
            <a:ext cx="8712968" cy="1079351"/>
          </a:xfrm>
        </p:spPr>
        <p:txBody>
          <a:bodyPr/>
          <a:lstStyle/>
          <a:p>
            <a:pPr algn="ctr"/>
            <a:r>
              <a:rPr lang="fr-BE" altLang="en-US" sz="2800" dirty="0" smtClean="0"/>
              <a:t>Call 2018: </a:t>
            </a:r>
            <a:r>
              <a:rPr lang="fr-BE" altLang="en-US" sz="2800" dirty="0" err="1" smtClean="0"/>
              <a:t>Projects</a:t>
            </a:r>
            <a:r>
              <a:rPr lang="fr-BE" altLang="en-US" sz="2800" dirty="0" smtClean="0"/>
              <a:t>, </a:t>
            </a:r>
          </a:p>
          <a:p>
            <a:pPr algn="ctr"/>
            <a:r>
              <a:rPr lang="fr-BE" altLang="en-US" sz="2800" dirty="0" smtClean="0"/>
              <a:t>Joint Action nomination, </a:t>
            </a:r>
          </a:p>
          <a:p>
            <a:pPr algn="ctr"/>
            <a:r>
              <a:rPr lang="fr-BE" altLang="en-US" sz="2800" dirty="0" smtClean="0"/>
              <a:t>New online </a:t>
            </a:r>
            <a:r>
              <a:rPr lang="fr-BE" altLang="en-US" sz="2800" dirty="0" err="1" smtClean="0"/>
              <a:t>submission</a:t>
            </a:r>
            <a:r>
              <a:rPr lang="fr-BE" altLang="en-US" sz="2800" dirty="0" smtClean="0"/>
              <a:t> system</a:t>
            </a:r>
            <a:endParaRPr lang="en-GB" altLang="en-US" sz="2800" dirty="0"/>
          </a:p>
          <a:p>
            <a:pPr algn="ctr"/>
            <a:endParaRPr lang="fr-BE" sz="1200" dirty="0" smtClean="0"/>
          </a:p>
          <a:p>
            <a:pPr algn="ctr"/>
            <a:r>
              <a:rPr lang="fr-BE" sz="1200" dirty="0" smtClean="0"/>
              <a:t>Cinthia </a:t>
            </a:r>
            <a:r>
              <a:rPr lang="fr-BE" sz="1200" dirty="0" err="1" smtClean="0"/>
              <a:t>Menel</a:t>
            </a:r>
            <a:r>
              <a:rPr lang="fr-BE" sz="1200" dirty="0" smtClean="0"/>
              <a:t> </a:t>
            </a:r>
            <a:r>
              <a:rPr lang="fr-BE" sz="1200" dirty="0" err="1" smtClean="0"/>
              <a:t>Lemos</a:t>
            </a:r>
            <a:r>
              <a:rPr lang="fr-BE" sz="1200" dirty="0" smtClean="0"/>
              <a:t> - </a:t>
            </a:r>
            <a:r>
              <a:rPr lang="fr-BE" sz="1200" dirty="0" err="1" smtClean="0"/>
              <a:t>Scientific</a:t>
            </a:r>
            <a:r>
              <a:rPr lang="fr-BE" sz="1200" dirty="0" smtClean="0"/>
              <a:t> Project </a:t>
            </a:r>
            <a:r>
              <a:rPr lang="fr-BE" sz="1200" dirty="0" err="1" smtClean="0"/>
              <a:t>Officer</a:t>
            </a:r>
            <a:endParaRPr lang="fr-BE" sz="1200" dirty="0"/>
          </a:p>
          <a:p>
            <a:pPr algn="ctr"/>
            <a:endParaRPr lang="fr-BE" sz="1600" dirty="0" smtClean="0"/>
          </a:p>
          <a:p>
            <a:pPr algn="ctr"/>
            <a:r>
              <a:rPr lang="fr-BE" sz="1600" dirty="0" smtClean="0"/>
              <a:t>Sarajevo, 02 </a:t>
            </a:r>
            <a:r>
              <a:rPr lang="fr-BE" sz="1600" dirty="0" err="1" smtClean="0"/>
              <a:t>February</a:t>
            </a:r>
            <a:r>
              <a:rPr lang="fr-BE" sz="1600" dirty="0" smtClean="0"/>
              <a:t> 2018</a:t>
            </a:r>
            <a:endParaRPr lang="en-US" sz="1600" dirty="0" smtClean="0"/>
          </a:p>
        </p:txBody>
      </p:sp>
      <p:sp>
        <p:nvSpPr>
          <p:cNvPr id="8" name="Title 1"/>
          <p:cNvSpPr txBox="1">
            <a:spLocks/>
          </p:cNvSpPr>
          <p:nvPr/>
        </p:nvSpPr>
        <p:spPr bwMode="auto">
          <a:xfrm>
            <a:off x="395536" y="1641475"/>
            <a:ext cx="8280152" cy="2089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0" algn="l" rtl="0" eaLnBrk="0" fontAlgn="base" hangingPunct="0">
              <a:spcBef>
                <a:spcPct val="0"/>
              </a:spcBef>
              <a:spcAft>
                <a:spcPct val="0"/>
              </a:spcAft>
              <a:defRPr sz="4800" b="1">
                <a:solidFill>
                  <a:srgbClr val="FFD62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fr-BE" altLang="en-US" sz="4000" kern="0" dirty="0" smtClean="0"/>
              <a:t>3rd </a:t>
            </a:r>
            <a:r>
              <a:rPr lang="fr-BE" altLang="en-US" sz="4000" kern="0" dirty="0" err="1" smtClean="0"/>
              <a:t>Health</a:t>
            </a:r>
            <a:r>
              <a:rPr lang="fr-BE" altLang="en-US" sz="4000" kern="0" dirty="0" smtClean="0"/>
              <a:t> Programme 2014-2020</a:t>
            </a:r>
            <a:r>
              <a:rPr lang="en-GB" altLang="en-US" kern="0" dirty="0" smtClean="0"/>
              <a:t/>
            </a:r>
            <a:br>
              <a:rPr lang="en-GB" altLang="en-US" kern="0" dirty="0" smtClean="0"/>
            </a:br>
            <a:endParaRPr lang="en-US" kern="0" dirty="0" smtClean="0"/>
          </a:p>
        </p:txBody>
      </p:sp>
    </p:spTree>
    <p:extLst>
      <p:ext uri="{BB962C8B-B14F-4D97-AF65-F5344CB8AC3E}">
        <p14:creationId xmlns:p14="http://schemas.microsoft.com/office/powerpoint/2010/main" val="339427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720601"/>
          </a:xfrm>
        </p:spPr>
        <p:txBody>
          <a:bodyPr/>
          <a:lstStyle/>
          <a:p>
            <a:r>
              <a:rPr lang="en-US" sz="2800" dirty="0" smtClean="0">
                <a:latin typeface="Verdana" pitchFamily="34" charset="0"/>
                <a:ea typeface="Verdana" pitchFamily="34" charset="0"/>
                <a:cs typeface="Verdana" pitchFamily="34" charset="0"/>
              </a:rPr>
              <a:t>Exceptional utility</a:t>
            </a:r>
            <a:endParaRPr lang="en-US" sz="28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323528" y="2204864"/>
            <a:ext cx="8363272" cy="3993828"/>
          </a:xfrm>
        </p:spPr>
        <p:txBody>
          <a:bodyPr/>
          <a:lstStyle/>
          <a:p>
            <a:pPr algn="l"/>
            <a:r>
              <a:rPr lang="en-US" sz="2000" dirty="0" smtClean="0">
                <a:latin typeface="Verdana" pitchFamily="34" charset="0"/>
                <a:ea typeface="Verdana" pitchFamily="34" charset="0"/>
                <a:cs typeface="Verdana" pitchFamily="34" charset="0"/>
              </a:rPr>
              <a:t>Co-funding may be up to 80% when the two (2) criteria are fulfilled:</a:t>
            </a:r>
          </a:p>
          <a:p>
            <a:pPr lvl="1"/>
            <a:r>
              <a:rPr lang="en-US" b="0" dirty="0" smtClean="0">
                <a:latin typeface="Verdana" pitchFamily="34" charset="0"/>
                <a:ea typeface="Verdana" pitchFamily="34" charset="0"/>
                <a:cs typeface="Verdana" pitchFamily="34" charset="0"/>
              </a:rPr>
              <a:t>At least 60 % of the total budget of the action is used to fund staff </a:t>
            </a:r>
          </a:p>
          <a:p>
            <a:pPr lvl="1"/>
            <a:r>
              <a:rPr lang="en-US" b="0" dirty="0" smtClean="0">
                <a:latin typeface="Verdana" pitchFamily="34" charset="0"/>
                <a:ea typeface="Verdana" pitchFamily="34" charset="0"/>
                <a:cs typeface="Verdana" pitchFamily="34" charset="0"/>
              </a:rPr>
              <a:t>At least 30% of the budget of the proposed action is allocated to Member States whose gross national income (GNI) per inhabitant is less than 90 % of the Union average. </a:t>
            </a:r>
          </a:p>
          <a:p>
            <a:pPr algn="l"/>
            <a:r>
              <a:rPr lang="en-US" sz="2000" u="sng" dirty="0" smtClean="0">
                <a:latin typeface="Verdana" pitchFamily="34" charset="0"/>
                <a:ea typeface="Verdana" pitchFamily="34" charset="0"/>
                <a:cs typeface="Verdana" pitchFamily="34" charset="0"/>
              </a:rPr>
              <a:t>It is your responsibility to ensure that the proposal complies with the criteria and to justify in the proposal</a:t>
            </a:r>
            <a:endParaRPr lang="en-US" dirty="0"/>
          </a:p>
        </p:txBody>
      </p:sp>
    </p:spTree>
    <p:extLst>
      <p:ext uri="{BB962C8B-B14F-4D97-AF65-F5344CB8AC3E}">
        <p14:creationId xmlns:p14="http://schemas.microsoft.com/office/powerpoint/2010/main" val="2257195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Criteria to evaluate the proposals</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pPr marL="457200" indent="-457200" algn="l">
              <a:buFont typeface="Arial"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Eligibility criteria</a:t>
            </a:r>
          </a:p>
          <a:p>
            <a:pPr marL="457200" indent="-457200" algn="l">
              <a:buFont typeface="Arial"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Exclusion criteria</a:t>
            </a:r>
          </a:p>
          <a:p>
            <a:pPr marL="457200" indent="-457200" algn="l">
              <a:buFont typeface="Arial"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Selection criteria</a:t>
            </a:r>
          </a:p>
          <a:p>
            <a:pPr marL="457200" indent="-457200" algn="l">
              <a:buFont typeface="Arial"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Award criteria</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70031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Verdana" pitchFamily="34" charset="0"/>
                <a:ea typeface="Verdana" pitchFamily="34" charset="0"/>
                <a:cs typeface="Verdana" pitchFamily="34" charset="0"/>
              </a:rPr>
              <a:t>Eligibility criteria</a:t>
            </a:r>
            <a:endParaRPr lang="en-US" sz="28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2492896"/>
            <a:ext cx="8229600" cy="3633788"/>
          </a:xfrm>
        </p:spPr>
        <p:txBody>
          <a:bodyPr/>
          <a:lstStyle/>
          <a:p>
            <a:r>
              <a:rPr lang="en-GB" sz="2000" dirty="0">
                <a:latin typeface="Verdana" pitchFamily="34" charset="0"/>
                <a:ea typeface="Verdana" pitchFamily="34" charset="0"/>
                <a:cs typeface="Verdana" pitchFamily="34" charset="0"/>
              </a:rPr>
              <a:t>Applicants must be legally established </a:t>
            </a:r>
            <a:r>
              <a:rPr lang="en-GB" sz="2000" dirty="0" smtClean="0">
                <a:latin typeface="Verdana" pitchFamily="34" charset="0"/>
                <a:ea typeface="Verdana" pitchFamily="34" charset="0"/>
                <a:cs typeface="Verdana" pitchFamily="34" charset="0"/>
              </a:rPr>
              <a:t>in one of the </a:t>
            </a:r>
            <a:r>
              <a:rPr lang="en-GB" sz="2000" dirty="0">
                <a:latin typeface="Verdana" pitchFamily="34" charset="0"/>
                <a:ea typeface="Verdana" pitchFamily="34" charset="0"/>
                <a:cs typeface="Verdana" pitchFamily="34" charset="0"/>
              </a:rPr>
              <a:t>28 EU Member </a:t>
            </a:r>
            <a:r>
              <a:rPr lang="en-GB" sz="2000" dirty="0" smtClean="0">
                <a:latin typeface="Verdana" pitchFamily="34" charset="0"/>
                <a:ea typeface="Verdana" pitchFamily="34" charset="0"/>
                <a:cs typeface="Verdana" pitchFamily="34" charset="0"/>
              </a:rPr>
              <a:t>States, EEA/EFTA</a:t>
            </a:r>
            <a:r>
              <a:rPr lang="en-GB" sz="2000" dirty="0">
                <a:latin typeface="Verdana" pitchFamily="34" charset="0"/>
                <a:ea typeface="Verdana" pitchFamily="34" charset="0"/>
                <a:cs typeface="Verdana" pitchFamily="34" charset="0"/>
              </a:rPr>
              <a:t> </a:t>
            </a:r>
            <a:r>
              <a:rPr lang="en-GB" sz="2000" dirty="0" smtClean="0">
                <a:latin typeface="Verdana" pitchFamily="34" charset="0"/>
                <a:ea typeface="Verdana" pitchFamily="34" charset="0"/>
                <a:cs typeface="Verdana" pitchFamily="34" charset="0"/>
              </a:rPr>
              <a:t>(Norway </a:t>
            </a:r>
            <a:r>
              <a:rPr lang="en-GB" sz="2000" dirty="0">
                <a:latin typeface="Verdana" pitchFamily="34" charset="0"/>
                <a:ea typeface="Verdana" pitchFamily="34" charset="0"/>
                <a:cs typeface="Verdana" pitchFamily="34" charset="0"/>
              </a:rPr>
              <a:t>and </a:t>
            </a:r>
            <a:r>
              <a:rPr lang="en-GB" sz="2000" dirty="0" smtClean="0">
                <a:latin typeface="Verdana" pitchFamily="34" charset="0"/>
                <a:ea typeface="Verdana" pitchFamily="34" charset="0"/>
                <a:cs typeface="Verdana" pitchFamily="34" charset="0"/>
              </a:rPr>
              <a:t>Iceland), and </a:t>
            </a:r>
            <a:r>
              <a:rPr lang="en-GB" sz="2000" dirty="0">
                <a:latin typeface="Verdana" pitchFamily="34" charset="0"/>
                <a:ea typeface="Verdana" pitchFamily="34" charset="0"/>
                <a:cs typeface="Verdana" pitchFamily="34" charset="0"/>
              </a:rPr>
              <a:t>o</a:t>
            </a:r>
            <a:r>
              <a:rPr lang="en-GB" sz="2000" dirty="0" smtClean="0">
                <a:latin typeface="Verdana" pitchFamily="34" charset="0"/>
                <a:ea typeface="Verdana" pitchFamily="34" charset="0"/>
                <a:cs typeface="Verdana" pitchFamily="34" charset="0"/>
              </a:rPr>
              <a:t>ther countr</a:t>
            </a:r>
            <a:r>
              <a:rPr lang="en-GB" sz="2000" dirty="0">
                <a:latin typeface="Verdana" pitchFamily="34" charset="0"/>
                <a:ea typeface="Verdana" pitchFamily="34" charset="0"/>
                <a:cs typeface="Verdana" pitchFamily="34" charset="0"/>
              </a:rPr>
              <a:t>i</a:t>
            </a:r>
            <a:r>
              <a:rPr lang="en-GB" sz="2000" dirty="0" smtClean="0">
                <a:latin typeface="Verdana" pitchFamily="34" charset="0"/>
                <a:ea typeface="Verdana" pitchFamily="34" charset="0"/>
                <a:cs typeface="Verdana" pitchFamily="34" charset="0"/>
              </a:rPr>
              <a:t>es (Serbia, Bosnia-</a:t>
            </a:r>
            <a:r>
              <a:rPr lang="en-GB" sz="2000" dirty="0" err="1" smtClean="0">
                <a:latin typeface="Verdana" pitchFamily="34" charset="0"/>
                <a:ea typeface="Verdana" pitchFamily="34" charset="0"/>
                <a:cs typeface="Verdana" pitchFamily="34" charset="0"/>
              </a:rPr>
              <a:t>Herzegovia</a:t>
            </a:r>
            <a:r>
              <a:rPr lang="en-GB" sz="2000" dirty="0">
                <a:latin typeface="Verdana" pitchFamily="34" charset="0"/>
                <a:ea typeface="Verdana" pitchFamily="34" charset="0"/>
                <a:cs typeface="Verdana" pitchFamily="34" charset="0"/>
              </a:rPr>
              <a:t> and </a:t>
            </a:r>
            <a:r>
              <a:rPr lang="en-GB" sz="2000" dirty="0" smtClean="0">
                <a:latin typeface="Verdana" pitchFamily="34" charset="0"/>
                <a:ea typeface="Verdana" pitchFamily="34" charset="0"/>
                <a:cs typeface="Verdana" pitchFamily="34" charset="0"/>
              </a:rPr>
              <a:t>Moldova).</a:t>
            </a:r>
          </a:p>
          <a:p>
            <a:pPr marL="342900" indent="-342900" algn="l">
              <a:buFont typeface="Arial" pitchFamily="34" charset="0"/>
              <a:buChar char="•"/>
            </a:pPr>
            <a:r>
              <a:rPr lang="en-GB" sz="2000" dirty="0" smtClean="0">
                <a:latin typeface="Verdana" pitchFamily="34" charset="0"/>
                <a:ea typeface="Verdana" pitchFamily="34" charset="0"/>
                <a:cs typeface="Verdana" pitchFamily="34" charset="0"/>
              </a:rPr>
              <a:t>A </a:t>
            </a:r>
            <a:r>
              <a:rPr lang="en-GB" sz="2000" dirty="0">
                <a:latin typeface="Verdana" pitchFamily="34" charset="0"/>
                <a:ea typeface="Verdana" pitchFamily="34" charset="0"/>
                <a:cs typeface="Verdana" pitchFamily="34" charset="0"/>
              </a:rPr>
              <a:t>project proposal must be submitted by at least 3 different legal entities from 3 different eligible countries.</a:t>
            </a:r>
          </a:p>
          <a:p>
            <a:pPr marL="342900" indent="-342900" algn="l">
              <a:buFont typeface="Arial" pitchFamily="34" charset="0"/>
              <a:buChar char="•"/>
            </a:pPr>
            <a:r>
              <a:rPr lang="en-GB" sz="2000" dirty="0">
                <a:latin typeface="Verdana" pitchFamily="34" charset="0"/>
                <a:ea typeface="Verdana" pitchFamily="34" charset="0"/>
                <a:cs typeface="Verdana" pitchFamily="34" charset="0"/>
              </a:rPr>
              <a:t>The only eligible activities are those listed in section 2.1 "Grants for projects" in the </a:t>
            </a:r>
            <a:r>
              <a:rPr lang="en-GB" sz="2000" dirty="0" smtClean="0">
                <a:latin typeface="Verdana" pitchFamily="34" charset="0"/>
                <a:ea typeface="Verdana" pitchFamily="34" charset="0"/>
                <a:cs typeface="Verdana" pitchFamily="34" charset="0"/>
              </a:rPr>
              <a:t>Annex to the work </a:t>
            </a:r>
            <a:r>
              <a:rPr lang="en-GB" sz="2000" dirty="0">
                <a:latin typeface="Verdana" pitchFamily="34" charset="0"/>
                <a:ea typeface="Verdana" pitchFamily="34" charset="0"/>
                <a:cs typeface="Verdana" pitchFamily="34" charset="0"/>
              </a:rPr>
              <a:t>programme </a:t>
            </a:r>
            <a:r>
              <a:rPr lang="en-GB" sz="2000" dirty="0" smtClean="0">
                <a:latin typeface="Verdana" pitchFamily="34" charset="0"/>
                <a:ea typeface="Verdana" pitchFamily="34" charset="0"/>
                <a:cs typeface="Verdana" pitchFamily="34" charset="0"/>
              </a:rPr>
              <a:t>2018.</a:t>
            </a:r>
            <a:endParaRPr lang="en-GB" sz="2000" dirty="0">
              <a:latin typeface="Verdana" pitchFamily="34" charset="0"/>
              <a:ea typeface="Verdana" pitchFamily="34" charset="0"/>
              <a:cs typeface="Verdana" pitchFamily="34" charset="0"/>
            </a:endParaRPr>
          </a:p>
          <a:p>
            <a:pPr marL="342900" indent="-342900" algn="l">
              <a:buFont typeface="Arial" pitchFamily="34" charset="0"/>
              <a:buChar char="•"/>
            </a:pPr>
            <a:r>
              <a:rPr lang="en-GB" sz="2000" dirty="0">
                <a:latin typeface="Verdana" pitchFamily="34" charset="0"/>
                <a:ea typeface="Verdana" pitchFamily="34" charset="0"/>
                <a:cs typeface="Verdana" pitchFamily="34" charset="0"/>
              </a:rPr>
              <a:t>The co-funding is meant for a future </a:t>
            </a:r>
            <a:r>
              <a:rPr lang="en-GB" sz="2000" dirty="0" smtClean="0">
                <a:latin typeface="Verdana" pitchFamily="34" charset="0"/>
                <a:ea typeface="Verdana" pitchFamily="34" charset="0"/>
                <a:cs typeface="Verdana" pitchFamily="34" charset="0"/>
              </a:rPr>
              <a:t>project, running </a:t>
            </a:r>
            <a:r>
              <a:rPr lang="en-GB" sz="2000" dirty="0">
                <a:latin typeface="Verdana" pitchFamily="34" charset="0"/>
                <a:ea typeface="Verdana" pitchFamily="34" charset="0"/>
                <a:cs typeface="Verdana" pitchFamily="34" charset="0"/>
              </a:rPr>
              <a:t>projects cannot be </a:t>
            </a:r>
            <a:r>
              <a:rPr lang="en-GB" sz="2000" dirty="0" smtClean="0">
                <a:latin typeface="Verdana" pitchFamily="34" charset="0"/>
                <a:ea typeface="Verdana" pitchFamily="34" charset="0"/>
                <a:cs typeface="Verdana" pitchFamily="34" charset="0"/>
              </a:rPr>
              <a:t>supported.</a:t>
            </a:r>
            <a:endParaRPr lang="en-GB" sz="2000" dirty="0">
              <a:latin typeface="Verdana" pitchFamily="34" charset="0"/>
              <a:ea typeface="Verdana" pitchFamily="34" charset="0"/>
              <a:cs typeface="Verdana" pitchFamily="34" charset="0"/>
            </a:endParaRPr>
          </a:p>
          <a:p>
            <a:endParaRPr lang="en-GB" sz="2000" dirty="0"/>
          </a:p>
        </p:txBody>
      </p:sp>
    </p:spTree>
    <p:extLst>
      <p:ext uri="{BB962C8B-B14F-4D97-AF65-F5344CB8AC3E}">
        <p14:creationId xmlns:p14="http://schemas.microsoft.com/office/powerpoint/2010/main" val="2579239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Verdana" pitchFamily="34" charset="0"/>
                <a:ea typeface="Verdana" pitchFamily="34" charset="0"/>
                <a:cs typeface="Verdana" pitchFamily="34" charset="0"/>
              </a:rPr>
              <a:t>Eligibility criteria</a:t>
            </a:r>
            <a:endParaRPr lang="en-US" sz="28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marL="342900" indent="-342900" algn="l">
              <a:buFont typeface="Arial" pitchFamily="34" charset="0"/>
              <a:buChar char="•"/>
            </a:pPr>
            <a:r>
              <a:rPr lang="en-GB" sz="2000" dirty="0">
                <a:latin typeface="Verdana" pitchFamily="34" charset="0"/>
                <a:ea typeface="Verdana" pitchFamily="34" charset="0"/>
                <a:cs typeface="Verdana" pitchFamily="34" charset="0"/>
              </a:rPr>
              <a:t>For British applicants: </a:t>
            </a:r>
            <a:endParaRPr lang="en-GB" sz="2000" dirty="0" smtClean="0">
              <a:latin typeface="Verdana" pitchFamily="34" charset="0"/>
              <a:ea typeface="Verdana" pitchFamily="34" charset="0"/>
              <a:cs typeface="Verdana" pitchFamily="34" charset="0"/>
            </a:endParaRPr>
          </a:p>
          <a:p>
            <a:pPr marL="0" indent="0" algn="l">
              <a:buNone/>
            </a:pPr>
            <a:endParaRPr lang="en-GB" sz="2000" dirty="0" smtClean="0">
              <a:latin typeface="Verdana" pitchFamily="34" charset="0"/>
              <a:ea typeface="Verdana" pitchFamily="34" charset="0"/>
              <a:cs typeface="Verdana" pitchFamily="34" charset="0"/>
            </a:endParaRPr>
          </a:p>
          <a:p>
            <a:pPr marL="0" indent="0" algn="l">
              <a:buNone/>
            </a:pPr>
            <a:r>
              <a:rPr lang="en-GB" sz="2000" dirty="0" smtClean="0">
                <a:latin typeface="Verdana" pitchFamily="34" charset="0"/>
                <a:ea typeface="Verdana" pitchFamily="34" charset="0"/>
                <a:cs typeface="Verdana" pitchFamily="34" charset="0"/>
              </a:rPr>
              <a:t>Please </a:t>
            </a:r>
            <a:r>
              <a:rPr lang="en-GB" sz="2000" dirty="0">
                <a:latin typeface="Verdana" pitchFamily="34" charset="0"/>
                <a:ea typeface="Verdana" pitchFamily="34" charset="0"/>
                <a:cs typeface="Verdana" pitchFamily="34" charset="0"/>
              </a:rPr>
              <a:t>be aware that eligibility criteria must be complied with for the entire duration of the grant. If the United Kingdom withdraws from the EU during the grant period without concluding an agreement with the EU ensuring in particular that British applicants continue to be eligible, you will cease to receive EU funding (while continuing, where possible, to </a:t>
            </a:r>
            <a:r>
              <a:rPr lang="en-GB" sz="2000" dirty="0" smtClean="0">
                <a:latin typeface="Verdana" pitchFamily="34" charset="0"/>
                <a:ea typeface="Verdana" pitchFamily="34" charset="0"/>
                <a:cs typeface="Verdana" pitchFamily="34" charset="0"/>
              </a:rPr>
              <a:t>participate as collaborating partner) </a:t>
            </a:r>
            <a:r>
              <a:rPr lang="en-GB" sz="2000" dirty="0">
                <a:latin typeface="Verdana" pitchFamily="34" charset="0"/>
                <a:ea typeface="Verdana" pitchFamily="34" charset="0"/>
                <a:cs typeface="Verdana" pitchFamily="34" charset="0"/>
              </a:rPr>
              <a:t>or be required to leave the project on the basis of Article 34.3  of the grant agreement</a:t>
            </a:r>
            <a:r>
              <a:rPr lang="en-GB" sz="2000" dirty="0" smtClean="0">
                <a:latin typeface="Verdana" pitchFamily="34" charset="0"/>
                <a:ea typeface="Verdana" pitchFamily="34" charset="0"/>
                <a:cs typeface="Verdana" pitchFamily="34" charset="0"/>
              </a:rPr>
              <a:t>.</a:t>
            </a:r>
            <a:endParaRPr lang="en-GB" sz="2000" dirty="0">
              <a:latin typeface="Verdana" pitchFamily="34" charset="0"/>
              <a:ea typeface="Verdana" pitchFamily="34" charset="0"/>
              <a:cs typeface="Verdana" pitchFamily="34" charset="0"/>
            </a:endParaRPr>
          </a:p>
          <a:p>
            <a:endParaRPr lang="en-GB" sz="2000" dirty="0"/>
          </a:p>
        </p:txBody>
      </p:sp>
    </p:spTree>
    <p:extLst>
      <p:ext uri="{BB962C8B-B14F-4D97-AF65-F5344CB8AC3E}">
        <p14:creationId xmlns:p14="http://schemas.microsoft.com/office/powerpoint/2010/main" val="16389670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dirty="0" smtClean="0">
                <a:latin typeface="Verdana" pitchFamily="34" charset="0"/>
                <a:ea typeface="Verdana" pitchFamily="34" charset="0"/>
                <a:cs typeface="Verdana" pitchFamily="34" charset="0"/>
              </a:rPr>
              <a:t>Exclusion </a:t>
            </a:r>
            <a:r>
              <a:rPr lang="en-US" sz="2800" dirty="0" smtClean="0">
                <a:latin typeface="Verdana" pitchFamily="34" charset="0"/>
                <a:ea typeface="Verdana" pitchFamily="34" charset="0"/>
                <a:cs typeface="Verdana" pitchFamily="34" charset="0"/>
              </a:rPr>
              <a:t>criteria</a:t>
            </a:r>
            <a:endParaRPr lang="en-US" sz="28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algn="l"/>
            <a:r>
              <a:rPr lang="en-US" sz="2000" dirty="0" smtClean="0">
                <a:latin typeface="Verdana" pitchFamily="34" charset="0"/>
                <a:ea typeface="Verdana" pitchFamily="34" charset="0"/>
                <a:cs typeface="Verdana" pitchFamily="34" charset="0"/>
              </a:rPr>
              <a:t>Exclusion from participation:</a:t>
            </a:r>
          </a:p>
          <a:p>
            <a:pPr lvl="1"/>
            <a:r>
              <a:rPr lang="en-US" b="0" dirty="0" smtClean="0">
                <a:latin typeface="Verdana" pitchFamily="34" charset="0"/>
                <a:ea typeface="Verdana" pitchFamily="34" charset="0"/>
                <a:cs typeface="Verdana" pitchFamily="34" charset="0"/>
              </a:rPr>
              <a:t>being bankrupt,</a:t>
            </a:r>
          </a:p>
          <a:p>
            <a:pPr lvl="1"/>
            <a:r>
              <a:rPr lang="en-US" b="0" dirty="0" smtClean="0">
                <a:latin typeface="Verdana" pitchFamily="34" charset="0"/>
                <a:ea typeface="Verdana" pitchFamily="34" charset="0"/>
                <a:cs typeface="Verdana" pitchFamily="34" charset="0"/>
              </a:rPr>
              <a:t>convicted of an offence concerning professional conduct,</a:t>
            </a:r>
          </a:p>
          <a:p>
            <a:pPr lvl="1"/>
            <a:r>
              <a:rPr lang="en-US" b="0" dirty="0" smtClean="0">
                <a:latin typeface="Verdana" pitchFamily="34" charset="0"/>
                <a:ea typeface="Verdana" pitchFamily="34" charset="0"/>
                <a:cs typeface="Verdana" pitchFamily="34" charset="0"/>
              </a:rPr>
              <a:t>guilty of grave professional misconduct</a:t>
            </a:r>
          </a:p>
          <a:p>
            <a:pPr lvl="1"/>
            <a:r>
              <a:rPr lang="en-US" b="0" dirty="0" smtClean="0">
                <a:latin typeface="Verdana" pitchFamily="34" charset="0"/>
                <a:ea typeface="Verdana" pitchFamily="34" charset="0"/>
                <a:cs typeface="Verdana" pitchFamily="34" charset="0"/>
              </a:rPr>
              <a:t>not in compliance with their obligations relating to the payment of taxes </a:t>
            </a:r>
          </a:p>
          <a:p>
            <a:pPr algn="l"/>
            <a:r>
              <a:rPr lang="en-US" sz="2000" dirty="0" smtClean="0">
                <a:latin typeface="Verdana" pitchFamily="34" charset="0"/>
                <a:ea typeface="Verdana" pitchFamily="34" charset="0"/>
                <a:cs typeface="Verdana" pitchFamily="34" charset="0"/>
              </a:rPr>
              <a:t>Exclusion from granting procedure:</a:t>
            </a:r>
          </a:p>
          <a:p>
            <a:pPr lvl="1"/>
            <a:r>
              <a:rPr lang="en-US" b="0" dirty="0" smtClean="0">
                <a:latin typeface="Verdana" pitchFamily="34" charset="0"/>
                <a:ea typeface="Verdana" pitchFamily="34" charset="0"/>
                <a:cs typeface="Verdana" pitchFamily="34" charset="0"/>
              </a:rPr>
              <a:t>conflict of interest </a:t>
            </a:r>
          </a:p>
          <a:p>
            <a:pPr lvl="1"/>
            <a:r>
              <a:rPr lang="en-US" b="0" dirty="0" smtClean="0">
                <a:latin typeface="Verdana" pitchFamily="34" charset="0"/>
                <a:ea typeface="Verdana" pitchFamily="34" charset="0"/>
                <a:cs typeface="Verdana" pitchFamily="34" charset="0"/>
              </a:rPr>
              <a:t>guilty of misrepresenting the information </a:t>
            </a:r>
            <a:r>
              <a:rPr lang="en-GB" b="0" dirty="0" smtClean="0">
                <a:latin typeface="Verdana" pitchFamily="34" charset="0"/>
                <a:ea typeface="Verdana" pitchFamily="34" charset="0"/>
                <a:cs typeface="Verdana" pitchFamily="34" charset="0"/>
              </a:rPr>
              <a:t>required </a:t>
            </a:r>
            <a:r>
              <a:rPr lang="en-GB" b="0" dirty="0">
                <a:latin typeface="Verdana" pitchFamily="34" charset="0"/>
                <a:ea typeface="Verdana" pitchFamily="34" charset="0"/>
                <a:cs typeface="Verdana" pitchFamily="34" charset="0"/>
              </a:rPr>
              <a:t>by the Agency</a:t>
            </a:r>
          </a:p>
          <a:p>
            <a:pPr algn="l"/>
            <a:endParaRPr lang="en-GB" sz="2000" dirty="0">
              <a:latin typeface="Verdana" pitchFamily="34" charset="0"/>
              <a:ea typeface="Verdana" pitchFamily="34" charset="0"/>
              <a:cs typeface="Verdana" pitchFamily="34" charset="0"/>
            </a:endParaRPr>
          </a:p>
          <a:p>
            <a:endParaRPr lang="en-GB" dirty="0"/>
          </a:p>
        </p:txBody>
      </p:sp>
    </p:spTree>
    <p:extLst>
      <p:ext uri="{BB962C8B-B14F-4D97-AF65-F5344CB8AC3E}">
        <p14:creationId xmlns:p14="http://schemas.microsoft.com/office/powerpoint/2010/main" val="3655379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Verdana" pitchFamily="34" charset="0"/>
                <a:ea typeface="Verdana" pitchFamily="34" charset="0"/>
                <a:cs typeface="Verdana" pitchFamily="34" charset="0"/>
              </a:rPr>
              <a:t>Selection criteria</a:t>
            </a:r>
            <a:endParaRPr lang="en-US" sz="2800" dirty="0"/>
          </a:p>
        </p:txBody>
      </p:sp>
      <p:sp>
        <p:nvSpPr>
          <p:cNvPr id="3" name="Content Placeholder 2"/>
          <p:cNvSpPr>
            <a:spLocks noGrp="1"/>
          </p:cNvSpPr>
          <p:nvPr>
            <p:ph idx="1"/>
          </p:nvPr>
        </p:nvSpPr>
        <p:spPr/>
        <p:txBody>
          <a:bodyPr/>
          <a:lstStyle/>
          <a:p>
            <a:pPr algn="l"/>
            <a:r>
              <a:rPr lang="en-US" sz="2000" dirty="0" smtClean="0">
                <a:latin typeface="Verdana" pitchFamily="34" charset="0"/>
                <a:ea typeface="Verdana" pitchFamily="34" charset="0"/>
                <a:cs typeface="Verdana" pitchFamily="34" charset="0"/>
              </a:rPr>
              <a:t>Financial viability</a:t>
            </a:r>
          </a:p>
          <a:p>
            <a:pPr lvl="1"/>
            <a:r>
              <a:rPr lang="en-US" b="0" dirty="0" smtClean="0">
                <a:latin typeface="Verdana" pitchFamily="34" charset="0"/>
                <a:ea typeface="Verdana" pitchFamily="34" charset="0"/>
                <a:cs typeface="Verdana" pitchFamily="34" charset="0"/>
              </a:rPr>
              <a:t>Not if &lt; 100 000€ EU co-funding or if public</a:t>
            </a:r>
          </a:p>
          <a:p>
            <a:pPr lvl="1"/>
            <a:r>
              <a:rPr lang="en-US" b="0" dirty="0" smtClean="0">
                <a:latin typeface="Verdana" pitchFamily="34" charset="0"/>
                <a:ea typeface="Verdana" pitchFamily="34" charset="0"/>
                <a:cs typeface="Verdana" pitchFamily="34" charset="0"/>
              </a:rPr>
              <a:t>If &gt; 750 000€ -&gt; attach audit report</a:t>
            </a:r>
          </a:p>
          <a:p>
            <a:pPr lvl="1"/>
            <a:r>
              <a:rPr lang="en-US" b="0" dirty="0" smtClean="0">
                <a:latin typeface="Verdana" pitchFamily="34" charset="0"/>
                <a:ea typeface="Verdana" pitchFamily="34" charset="0"/>
                <a:cs typeface="Verdana" pitchFamily="34" charset="0"/>
              </a:rPr>
              <a:t>Self-check must be performed</a:t>
            </a:r>
          </a:p>
          <a:p>
            <a:pPr marL="457200" lvl="1" indent="0">
              <a:buNone/>
            </a:pPr>
            <a:r>
              <a:rPr lang="en-US" b="0" dirty="0" smtClean="0">
                <a:latin typeface="Verdana" pitchFamily="34" charset="0"/>
                <a:ea typeface="Verdana" pitchFamily="34" charset="0"/>
                <a:cs typeface="Verdana" pitchFamily="34" charset="0"/>
              </a:rPr>
              <a:t>If the self-check result is "weak" do not be discouraged from applying!</a:t>
            </a:r>
          </a:p>
          <a:p>
            <a:pPr lvl="1"/>
            <a:endParaRPr lang="en-US" b="0" dirty="0" smtClean="0">
              <a:latin typeface="Verdana" pitchFamily="34" charset="0"/>
              <a:ea typeface="Verdana" pitchFamily="34" charset="0"/>
              <a:cs typeface="Verdana" pitchFamily="34" charset="0"/>
            </a:endParaRPr>
          </a:p>
          <a:p>
            <a:pPr algn="l"/>
            <a:r>
              <a:rPr lang="en-US" sz="2000" dirty="0" smtClean="0">
                <a:latin typeface="Verdana" pitchFamily="34" charset="0"/>
                <a:ea typeface="Verdana" pitchFamily="34" charset="0"/>
                <a:cs typeface="Verdana" pitchFamily="34" charset="0"/>
              </a:rPr>
              <a:t>Operational capacity</a:t>
            </a:r>
          </a:p>
          <a:p>
            <a:pPr lvl="1"/>
            <a:r>
              <a:rPr lang="en-US" b="0" dirty="0" smtClean="0">
                <a:latin typeface="Verdana" pitchFamily="34" charset="0"/>
                <a:ea typeface="Verdana" pitchFamily="34" charset="0"/>
                <a:cs typeface="Verdana" pitchFamily="34" charset="0"/>
              </a:rPr>
              <a:t>Self-declaration</a:t>
            </a:r>
          </a:p>
          <a:p>
            <a:pPr lvl="1"/>
            <a:r>
              <a:rPr lang="en-US" b="0" dirty="0" smtClean="0">
                <a:latin typeface="Verdana" pitchFamily="34" charset="0"/>
                <a:ea typeface="Verdana" pitchFamily="34" charset="0"/>
                <a:cs typeface="Verdana" pitchFamily="34" charset="0"/>
              </a:rPr>
              <a:t>Provide information on capacity</a:t>
            </a:r>
          </a:p>
          <a:p>
            <a:endParaRPr lang="en-GB" dirty="0"/>
          </a:p>
        </p:txBody>
      </p:sp>
    </p:spTree>
    <p:extLst>
      <p:ext uri="{BB962C8B-B14F-4D97-AF65-F5344CB8AC3E}">
        <p14:creationId xmlns:p14="http://schemas.microsoft.com/office/powerpoint/2010/main" val="2239260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24744"/>
            <a:ext cx="8229600" cy="936625"/>
          </a:xfrm>
        </p:spPr>
        <p:txBody>
          <a:bodyPr/>
          <a:lstStyle/>
          <a:p>
            <a:r>
              <a:rPr lang="en-US" sz="2800" dirty="0" smtClean="0">
                <a:latin typeface="Verdana" pitchFamily="34" charset="0"/>
                <a:ea typeface="Verdana" pitchFamily="34" charset="0"/>
                <a:cs typeface="Verdana" pitchFamily="34" charset="0"/>
              </a:rPr>
              <a:t>Award criteria-I</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8308399"/>
              </p:ext>
            </p:extLst>
          </p:nvPr>
        </p:nvGraphicFramePr>
        <p:xfrm>
          <a:off x="107504" y="1916831"/>
          <a:ext cx="8928992" cy="432048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2232248">
                  <a:extLst>
                    <a:ext uri="{9D8B030D-6E8A-4147-A177-3AD203B41FA5}">
                      <a16:colId xmlns:a16="http://schemas.microsoft.com/office/drawing/2014/main" xmlns="" val="20002"/>
                    </a:ext>
                  </a:extLst>
                </a:gridCol>
                <a:gridCol w="2232248">
                  <a:extLst>
                    <a:ext uri="{9D8B030D-6E8A-4147-A177-3AD203B41FA5}">
                      <a16:colId xmlns:a16="http://schemas.microsoft.com/office/drawing/2014/main" xmlns="" val="20003"/>
                    </a:ext>
                  </a:extLst>
                </a:gridCol>
              </a:tblGrid>
              <a:tr h="770368">
                <a:tc>
                  <a:txBody>
                    <a:bodyPr/>
                    <a:lstStyle/>
                    <a:p>
                      <a:endParaRPr lang="en-GB" dirty="0"/>
                    </a:p>
                  </a:txBody>
                  <a:tcPr/>
                </a:tc>
                <a:tc>
                  <a:txBody>
                    <a:bodyPr/>
                    <a:lstStyle/>
                    <a:p>
                      <a:pPr algn="ctr">
                        <a:spcAft>
                          <a:spcPts val="1200"/>
                        </a:spcAft>
                      </a:pPr>
                      <a:r>
                        <a:rPr lang="en-GB" sz="2000" dirty="0">
                          <a:effectLst/>
                          <a:latin typeface="Times New Roman"/>
                          <a:ea typeface="Times New Roman"/>
                          <a:cs typeface="Times New Roman"/>
                        </a:rPr>
                        <a:t>Maximum points</a:t>
                      </a:r>
                    </a:p>
                  </a:txBody>
                  <a:tcPr marL="68580" marR="68580" marT="0" marB="0"/>
                </a:tc>
                <a:tc>
                  <a:txBody>
                    <a:bodyPr/>
                    <a:lstStyle/>
                    <a:p>
                      <a:pPr algn="ctr">
                        <a:spcAft>
                          <a:spcPts val="1200"/>
                        </a:spcAft>
                      </a:pPr>
                      <a:r>
                        <a:rPr lang="en-GB" sz="2000" dirty="0">
                          <a:effectLst/>
                          <a:latin typeface="Times New Roman"/>
                          <a:ea typeface="Times New Roman"/>
                          <a:cs typeface="Times New Roman"/>
                        </a:rPr>
                        <a:t>Threshold</a:t>
                      </a:r>
                    </a:p>
                  </a:txBody>
                  <a:tcPr marL="68580" marR="68580" marT="0" marB="0"/>
                </a:tc>
                <a:tc>
                  <a:txBody>
                    <a:bodyPr/>
                    <a:lstStyle/>
                    <a:p>
                      <a:pPr algn="ctr">
                        <a:spcAft>
                          <a:spcPts val="1200"/>
                        </a:spcAft>
                      </a:pPr>
                      <a:r>
                        <a:rPr lang="en-GB" sz="2000" dirty="0">
                          <a:effectLst/>
                          <a:latin typeface="Times New Roman"/>
                          <a:ea typeface="Times New Roman"/>
                          <a:cs typeface="Times New Roman"/>
                        </a:rPr>
                        <a:t>Threshold in % of max. points</a:t>
                      </a:r>
                    </a:p>
                  </a:txBody>
                  <a:tcPr marL="68580" marR="68580" marT="0" marB="0"/>
                </a:tc>
                <a:extLst>
                  <a:ext uri="{0D108BD9-81ED-4DB2-BD59-A6C34878D82A}">
                    <a16:rowId xmlns:a16="http://schemas.microsoft.com/office/drawing/2014/main" xmlns="" val="10000"/>
                  </a:ext>
                </a:extLst>
              </a:tr>
              <a:tr h="770368">
                <a:tc>
                  <a:txBody>
                    <a:bodyPr/>
                    <a:lstStyle/>
                    <a:p>
                      <a:pPr algn="l">
                        <a:spcAft>
                          <a:spcPts val="1200"/>
                        </a:spcAft>
                      </a:pPr>
                      <a:r>
                        <a:rPr lang="en-GB" sz="2000" dirty="0">
                          <a:effectLst/>
                          <a:latin typeface="Times New Roman"/>
                          <a:ea typeface="Times New Roman"/>
                          <a:cs typeface="Times New Roman"/>
                        </a:rPr>
                        <a:t>1 – policy relevance</a:t>
                      </a:r>
                    </a:p>
                  </a:txBody>
                  <a:tcPr marL="68580" marR="68580" marT="0" marB="0"/>
                </a:tc>
                <a:tc>
                  <a:txBody>
                    <a:bodyPr/>
                    <a:lstStyle/>
                    <a:p>
                      <a:pPr algn="ctr">
                        <a:spcAft>
                          <a:spcPts val="1200"/>
                        </a:spcAft>
                      </a:pPr>
                      <a:r>
                        <a:rPr lang="en-GB" sz="2000" dirty="0">
                          <a:effectLst/>
                          <a:latin typeface="Times New Roman"/>
                          <a:ea typeface="Times New Roman"/>
                          <a:cs typeface="Times New Roman"/>
                        </a:rPr>
                        <a:t>10</a:t>
                      </a:r>
                    </a:p>
                  </a:txBody>
                  <a:tcPr marL="68580" marR="68580" marT="0" marB="0"/>
                </a:tc>
                <a:tc>
                  <a:txBody>
                    <a:bodyPr/>
                    <a:lstStyle/>
                    <a:p>
                      <a:pPr algn="ctr">
                        <a:spcAft>
                          <a:spcPts val="1200"/>
                        </a:spcAft>
                      </a:pPr>
                      <a:r>
                        <a:rPr lang="en-GB" sz="2000" dirty="0" smtClean="0">
                          <a:effectLst/>
                          <a:latin typeface="Times New Roman"/>
                          <a:ea typeface="Times New Roman"/>
                          <a:cs typeface="Times New Roman"/>
                        </a:rPr>
                        <a:t>7</a:t>
                      </a:r>
                      <a:endParaRPr lang="en-GB" sz="2000" dirty="0">
                        <a:effectLst/>
                        <a:latin typeface="Times New Roman"/>
                        <a:ea typeface="Times New Roman"/>
                        <a:cs typeface="Times New Roman"/>
                      </a:endParaRPr>
                    </a:p>
                  </a:txBody>
                  <a:tcPr marL="68580" marR="68580" marT="0" marB="0"/>
                </a:tc>
                <a:tc>
                  <a:txBody>
                    <a:bodyPr/>
                    <a:lstStyle/>
                    <a:p>
                      <a:pPr algn="ctr">
                        <a:spcAft>
                          <a:spcPts val="1200"/>
                        </a:spcAft>
                      </a:pPr>
                      <a:r>
                        <a:rPr lang="en-GB" sz="2000" dirty="0" smtClean="0">
                          <a:effectLst/>
                          <a:latin typeface="Times New Roman"/>
                          <a:ea typeface="Times New Roman"/>
                          <a:cs typeface="Times New Roman"/>
                        </a:rPr>
                        <a:t>70</a:t>
                      </a:r>
                      <a:r>
                        <a:rPr lang="en-GB" sz="2000" dirty="0">
                          <a:effectLst/>
                          <a:latin typeface="Times New Roman"/>
                          <a:ea typeface="Times New Roman"/>
                          <a:cs typeface="Times New Roman"/>
                        </a:rPr>
                        <a:t>%</a:t>
                      </a:r>
                    </a:p>
                  </a:txBody>
                  <a:tcPr marL="68580" marR="68580" marT="0" marB="0"/>
                </a:tc>
                <a:extLst>
                  <a:ext uri="{0D108BD9-81ED-4DB2-BD59-A6C34878D82A}">
                    <a16:rowId xmlns:a16="http://schemas.microsoft.com/office/drawing/2014/main" xmlns="" val="10001"/>
                  </a:ext>
                </a:extLst>
              </a:tr>
              <a:tr h="770368">
                <a:tc>
                  <a:txBody>
                    <a:bodyPr/>
                    <a:lstStyle/>
                    <a:p>
                      <a:pPr algn="l">
                        <a:spcAft>
                          <a:spcPts val="1200"/>
                        </a:spcAft>
                      </a:pPr>
                      <a:r>
                        <a:rPr lang="en-GB" sz="2000">
                          <a:effectLst/>
                          <a:latin typeface="Times New Roman"/>
                          <a:ea typeface="Times New Roman"/>
                          <a:cs typeface="Times New Roman"/>
                        </a:rPr>
                        <a:t>2 – technical quality</a:t>
                      </a:r>
                    </a:p>
                  </a:txBody>
                  <a:tcPr marL="68580" marR="68580" marT="0" marB="0"/>
                </a:tc>
                <a:tc>
                  <a:txBody>
                    <a:bodyPr/>
                    <a:lstStyle/>
                    <a:p>
                      <a:pPr algn="ctr">
                        <a:spcAft>
                          <a:spcPts val="1200"/>
                        </a:spcAft>
                      </a:pPr>
                      <a:r>
                        <a:rPr lang="en-GB" sz="2000">
                          <a:effectLst/>
                          <a:latin typeface="Times New Roman"/>
                          <a:ea typeface="Times New Roman"/>
                          <a:cs typeface="Times New Roman"/>
                        </a:rPr>
                        <a:t>10</a:t>
                      </a:r>
                    </a:p>
                  </a:txBody>
                  <a:tcPr marL="68580" marR="68580" marT="0" marB="0"/>
                </a:tc>
                <a:tc>
                  <a:txBody>
                    <a:bodyPr/>
                    <a:lstStyle/>
                    <a:p>
                      <a:pPr algn="ctr">
                        <a:spcAft>
                          <a:spcPts val="1200"/>
                        </a:spcAft>
                      </a:pPr>
                      <a:r>
                        <a:rPr lang="en-GB" sz="2000" dirty="0">
                          <a:effectLst/>
                          <a:latin typeface="Times New Roman"/>
                          <a:ea typeface="Times New Roman"/>
                          <a:cs typeface="Times New Roman"/>
                        </a:rPr>
                        <a:t>6</a:t>
                      </a:r>
                    </a:p>
                  </a:txBody>
                  <a:tcPr marL="68580" marR="68580" marT="0" marB="0"/>
                </a:tc>
                <a:tc>
                  <a:txBody>
                    <a:bodyPr/>
                    <a:lstStyle/>
                    <a:p>
                      <a:pPr algn="ctr">
                        <a:spcAft>
                          <a:spcPts val="1200"/>
                        </a:spcAft>
                      </a:pPr>
                      <a:r>
                        <a:rPr lang="en-GB" sz="2000" dirty="0">
                          <a:effectLst/>
                          <a:latin typeface="Times New Roman"/>
                          <a:ea typeface="Times New Roman"/>
                          <a:cs typeface="Times New Roman"/>
                        </a:rPr>
                        <a:t>60%</a:t>
                      </a:r>
                    </a:p>
                  </a:txBody>
                  <a:tcPr marL="68580" marR="68580" marT="0" marB="0"/>
                </a:tc>
                <a:extLst>
                  <a:ext uri="{0D108BD9-81ED-4DB2-BD59-A6C34878D82A}">
                    <a16:rowId xmlns:a16="http://schemas.microsoft.com/office/drawing/2014/main" xmlns="" val="10002"/>
                  </a:ext>
                </a:extLst>
              </a:tr>
              <a:tr h="770368">
                <a:tc>
                  <a:txBody>
                    <a:bodyPr/>
                    <a:lstStyle/>
                    <a:p>
                      <a:pPr algn="l">
                        <a:spcAft>
                          <a:spcPts val="1200"/>
                        </a:spcAft>
                      </a:pPr>
                      <a:r>
                        <a:rPr lang="en-GB" sz="2000">
                          <a:effectLst/>
                          <a:latin typeface="Times New Roman"/>
                          <a:ea typeface="Times New Roman"/>
                          <a:cs typeface="Times New Roman"/>
                        </a:rPr>
                        <a:t>3 – management quality</a:t>
                      </a:r>
                    </a:p>
                  </a:txBody>
                  <a:tcPr marL="68580" marR="68580" marT="0" marB="0"/>
                </a:tc>
                <a:tc>
                  <a:txBody>
                    <a:bodyPr/>
                    <a:lstStyle/>
                    <a:p>
                      <a:pPr algn="ctr">
                        <a:spcAft>
                          <a:spcPts val="1200"/>
                        </a:spcAft>
                      </a:pPr>
                      <a:r>
                        <a:rPr lang="en-GB" sz="2000">
                          <a:effectLst/>
                          <a:latin typeface="Times New Roman"/>
                          <a:ea typeface="Times New Roman"/>
                          <a:cs typeface="Times New Roman"/>
                        </a:rPr>
                        <a:t>10</a:t>
                      </a:r>
                    </a:p>
                  </a:txBody>
                  <a:tcPr marL="68580" marR="68580" marT="0" marB="0"/>
                </a:tc>
                <a:tc>
                  <a:txBody>
                    <a:bodyPr/>
                    <a:lstStyle/>
                    <a:p>
                      <a:pPr algn="ctr">
                        <a:spcAft>
                          <a:spcPts val="1200"/>
                        </a:spcAft>
                      </a:pPr>
                      <a:r>
                        <a:rPr lang="en-GB" sz="2000" dirty="0">
                          <a:effectLst/>
                          <a:latin typeface="Times New Roman"/>
                          <a:ea typeface="Times New Roman"/>
                          <a:cs typeface="Times New Roman"/>
                        </a:rPr>
                        <a:t>6</a:t>
                      </a:r>
                    </a:p>
                  </a:txBody>
                  <a:tcPr marL="68580" marR="68580" marT="0" marB="0"/>
                </a:tc>
                <a:tc>
                  <a:txBody>
                    <a:bodyPr/>
                    <a:lstStyle/>
                    <a:p>
                      <a:pPr algn="ctr">
                        <a:spcAft>
                          <a:spcPts val="1200"/>
                        </a:spcAft>
                      </a:pPr>
                      <a:r>
                        <a:rPr lang="en-GB" sz="2000" dirty="0">
                          <a:effectLst/>
                          <a:latin typeface="Times New Roman"/>
                          <a:ea typeface="Times New Roman"/>
                          <a:cs typeface="Times New Roman"/>
                        </a:rPr>
                        <a:t>60%</a:t>
                      </a:r>
                    </a:p>
                  </a:txBody>
                  <a:tcPr marL="68580" marR="68580" marT="0" marB="0"/>
                </a:tc>
                <a:extLst>
                  <a:ext uri="{0D108BD9-81ED-4DB2-BD59-A6C34878D82A}">
                    <a16:rowId xmlns:a16="http://schemas.microsoft.com/office/drawing/2014/main" xmlns="" val="10003"/>
                  </a:ext>
                </a:extLst>
              </a:tr>
              <a:tr h="770368">
                <a:tc>
                  <a:txBody>
                    <a:bodyPr/>
                    <a:lstStyle/>
                    <a:p>
                      <a:pPr algn="l">
                        <a:spcAft>
                          <a:spcPts val="1200"/>
                        </a:spcAft>
                      </a:pPr>
                      <a:r>
                        <a:rPr lang="en-GB" sz="2000">
                          <a:effectLst/>
                          <a:latin typeface="Times New Roman"/>
                          <a:ea typeface="Times New Roman"/>
                          <a:cs typeface="Times New Roman"/>
                        </a:rPr>
                        <a:t>4 – budget adequacy</a:t>
                      </a:r>
                    </a:p>
                  </a:txBody>
                  <a:tcPr marL="68580" marR="68580" marT="0" marB="0"/>
                </a:tc>
                <a:tc>
                  <a:txBody>
                    <a:bodyPr/>
                    <a:lstStyle/>
                    <a:p>
                      <a:pPr algn="ctr">
                        <a:spcAft>
                          <a:spcPts val="1200"/>
                        </a:spcAft>
                      </a:pPr>
                      <a:r>
                        <a:rPr lang="en-GB" sz="2000" dirty="0">
                          <a:effectLst/>
                          <a:latin typeface="Times New Roman"/>
                          <a:ea typeface="Times New Roman"/>
                          <a:cs typeface="Times New Roman"/>
                        </a:rPr>
                        <a:t>10</a:t>
                      </a:r>
                    </a:p>
                  </a:txBody>
                  <a:tcPr marL="68580" marR="68580" marT="0" marB="0"/>
                </a:tc>
                <a:tc>
                  <a:txBody>
                    <a:bodyPr/>
                    <a:lstStyle/>
                    <a:p>
                      <a:pPr algn="ctr">
                        <a:spcAft>
                          <a:spcPts val="1200"/>
                        </a:spcAft>
                      </a:pPr>
                      <a:r>
                        <a:rPr lang="en-GB" sz="2000">
                          <a:effectLst/>
                          <a:latin typeface="Times New Roman"/>
                          <a:ea typeface="Times New Roman"/>
                          <a:cs typeface="Times New Roman"/>
                        </a:rPr>
                        <a:t>6</a:t>
                      </a:r>
                    </a:p>
                  </a:txBody>
                  <a:tcPr marL="68580" marR="68580" marT="0" marB="0"/>
                </a:tc>
                <a:tc>
                  <a:txBody>
                    <a:bodyPr/>
                    <a:lstStyle/>
                    <a:p>
                      <a:pPr algn="ctr">
                        <a:spcAft>
                          <a:spcPts val="1200"/>
                        </a:spcAft>
                      </a:pPr>
                      <a:r>
                        <a:rPr lang="en-GB" sz="2000" dirty="0">
                          <a:effectLst/>
                          <a:latin typeface="Times New Roman"/>
                          <a:ea typeface="Times New Roman"/>
                          <a:cs typeface="Times New Roman"/>
                        </a:rPr>
                        <a:t>60%</a:t>
                      </a:r>
                    </a:p>
                  </a:txBody>
                  <a:tcPr marL="68580" marR="68580" marT="0" marB="0"/>
                </a:tc>
                <a:extLst>
                  <a:ext uri="{0D108BD9-81ED-4DB2-BD59-A6C34878D82A}">
                    <a16:rowId xmlns:a16="http://schemas.microsoft.com/office/drawing/2014/main" xmlns="" val="10004"/>
                  </a:ext>
                </a:extLst>
              </a:tr>
              <a:tr h="468640">
                <a:tc>
                  <a:txBody>
                    <a:bodyPr/>
                    <a:lstStyle/>
                    <a:p>
                      <a:pPr algn="just">
                        <a:spcAft>
                          <a:spcPts val="1200"/>
                        </a:spcAft>
                      </a:pPr>
                      <a:r>
                        <a:rPr lang="en-GB" sz="2000" b="1" dirty="0">
                          <a:effectLst/>
                          <a:latin typeface="Times New Roman"/>
                          <a:ea typeface="Times New Roman"/>
                          <a:cs typeface="Times New Roman"/>
                        </a:rPr>
                        <a:t>TOTAL</a:t>
                      </a:r>
                      <a:endParaRPr lang="en-GB" sz="2000" dirty="0">
                        <a:effectLst/>
                        <a:latin typeface="Times New Roman"/>
                        <a:ea typeface="Times New Roman"/>
                        <a:cs typeface="Times New Roman"/>
                      </a:endParaRPr>
                    </a:p>
                  </a:txBody>
                  <a:tcPr marL="68580" marR="68580" marT="0" marB="0"/>
                </a:tc>
                <a:tc>
                  <a:txBody>
                    <a:bodyPr/>
                    <a:lstStyle/>
                    <a:p>
                      <a:pPr algn="ctr">
                        <a:spcAft>
                          <a:spcPts val="1200"/>
                        </a:spcAft>
                      </a:pPr>
                      <a:r>
                        <a:rPr lang="en-GB" sz="2000" b="1" dirty="0">
                          <a:effectLst/>
                          <a:latin typeface="Times New Roman"/>
                          <a:ea typeface="Times New Roman"/>
                          <a:cs typeface="Times New Roman"/>
                        </a:rPr>
                        <a:t>40</a:t>
                      </a:r>
                      <a:endParaRPr lang="en-GB" sz="2000" dirty="0">
                        <a:effectLst/>
                        <a:latin typeface="Times New Roman"/>
                        <a:ea typeface="Times New Roman"/>
                        <a:cs typeface="Times New Roman"/>
                      </a:endParaRPr>
                    </a:p>
                  </a:txBody>
                  <a:tcPr marL="68580" marR="68580" marT="0" marB="0"/>
                </a:tc>
                <a:tc>
                  <a:txBody>
                    <a:bodyPr/>
                    <a:lstStyle/>
                    <a:p>
                      <a:pPr algn="ctr">
                        <a:spcAft>
                          <a:spcPts val="1200"/>
                        </a:spcAft>
                      </a:pPr>
                      <a:r>
                        <a:rPr lang="en-GB" sz="2000" b="1" dirty="0" smtClean="0">
                          <a:effectLst/>
                          <a:latin typeface="Times New Roman"/>
                          <a:ea typeface="Times New Roman"/>
                          <a:cs typeface="Times New Roman"/>
                        </a:rPr>
                        <a:t>25</a:t>
                      </a:r>
                      <a:endParaRPr lang="en-GB" sz="2000" dirty="0">
                        <a:effectLst/>
                        <a:latin typeface="Times New Roman"/>
                        <a:ea typeface="Times New Roman"/>
                        <a:cs typeface="Times New Roman"/>
                      </a:endParaRPr>
                    </a:p>
                  </a:txBody>
                  <a:tcPr marL="68580" marR="68580" marT="0" marB="0"/>
                </a:tc>
                <a:tc>
                  <a:txBody>
                    <a:bodyPr/>
                    <a:lstStyle/>
                    <a:p>
                      <a:pPr algn="ctr">
                        <a:spcAft>
                          <a:spcPts val="1200"/>
                        </a:spcAft>
                      </a:pPr>
                      <a:r>
                        <a:rPr lang="en-GB" sz="2000" b="1" dirty="0">
                          <a:effectLst/>
                          <a:latin typeface="Times New Roman"/>
                          <a:ea typeface="Times New Roman"/>
                          <a:cs typeface="Times New Roman"/>
                        </a:rPr>
                        <a:t> </a:t>
                      </a:r>
                      <a:endParaRPr lang="en-GB" sz="20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38987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1772295"/>
            <a:ext cx="8424167" cy="936625"/>
          </a:xfrm>
        </p:spPr>
        <p:txBody>
          <a:bodyPr/>
          <a:lstStyle/>
          <a:p>
            <a:r>
              <a:rPr lang="en-US" sz="2800" dirty="0" smtClean="0">
                <a:latin typeface="Verdana" pitchFamily="34" charset="0"/>
                <a:ea typeface="Verdana" pitchFamily="34" charset="0"/>
                <a:cs typeface="Verdana" pitchFamily="34" charset="0"/>
              </a:rPr>
              <a:t>Award criterion 1 - Policy and contextual relevance </a:t>
            </a:r>
            <a:endParaRPr lang="en-US" sz="28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3035572"/>
            <a:ext cx="8229600" cy="3633788"/>
          </a:xfrm>
        </p:spPr>
        <p:txBody>
          <a:bodyPr/>
          <a:lstStyle/>
          <a:p>
            <a:pPr algn="l"/>
            <a:r>
              <a:rPr lang="en-GB" sz="2000" dirty="0">
                <a:latin typeface="Verdana" pitchFamily="34" charset="0"/>
                <a:ea typeface="Verdana" pitchFamily="34" charset="0"/>
                <a:cs typeface="Verdana" pitchFamily="34" charset="0"/>
              </a:rPr>
              <a:t>Sub-criteria:</a:t>
            </a:r>
          </a:p>
          <a:p>
            <a:pPr lvl="1"/>
            <a:r>
              <a:rPr lang="en-GB" b="0" dirty="0">
                <a:latin typeface="Verdana" pitchFamily="34" charset="0"/>
                <a:ea typeface="Verdana" pitchFamily="34" charset="0"/>
                <a:cs typeface="Verdana" pitchFamily="34" charset="0"/>
              </a:rPr>
              <a:t>Relevance of the contribution to meeting the objectives and priorities defined in the annual work plan of the 3rd Health Programme, under which the call for proposals is published, </a:t>
            </a:r>
          </a:p>
          <a:p>
            <a:pPr lvl="1"/>
            <a:r>
              <a:rPr lang="en-GB" b="0" dirty="0">
                <a:latin typeface="Verdana" pitchFamily="34" charset="0"/>
                <a:ea typeface="Verdana" pitchFamily="34" charset="0"/>
                <a:cs typeface="Verdana" pitchFamily="34" charset="0"/>
              </a:rPr>
              <a:t>Added value at EU level in the field of public health,</a:t>
            </a:r>
          </a:p>
          <a:p>
            <a:pPr lvl="1"/>
            <a:r>
              <a:rPr lang="en-GB" b="0" dirty="0">
                <a:latin typeface="Verdana" pitchFamily="34" charset="0"/>
                <a:ea typeface="Verdana" pitchFamily="34" charset="0"/>
                <a:cs typeface="Verdana" pitchFamily="34" charset="0"/>
              </a:rPr>
              <a:t>Pertinence of the geographical coverage of the proposals is high,</a:t>
            </a:r>
          </a:p>
          <a:p>
            <a:pPr lvl="1"/>
            <a:r>
              <a:rPr lang="en-GB" b="0" dirty="0">
                <a:latin typeface="Verdana" pitchFamily="34" charset="0"/>
                <a:ea typeface="Verdana" pitchFamily="34" charset="0"/>
                <a:cs typeface="Verdana" pitchFamily="34" charset="0"/>
              </a:rPr>
              <a:t>Consideration of the social, cultural and political context.</a:t>
            </a:r>
          </a:p>
          <a:p>
            <a:endParaRPr lang="en-GB" dirty="0"/>
          </a:p>
        </p:txBody>
      </p:sp>
    </p:spTree>
    <p:extLst>
      <p:ext uri="{BB962C8B-B14F-4D97-AF65-F5344CB8AC3E}">
        <p14:creationId xmlns:p14="http://schemas.microsoft.com/office/powerpoint/2010/main" val="3010415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1556271"/>
            <a:ext cx="8424167" cy="936625"/>
          </a:xfrm>
        </p:spPr>
        <p:txBody>
          <a:bodyPr/>
          <a:lstStyle/>
          <a:p>
            <a:r>
              <a:rPr lang="en-US" sz="2800" dirty="0" smtClean="0">
                <a:latin typeface="Verdana" pitchFamily="34" charset="0"/>
                <a:ea typeface="Verdana" pitchFamily="34" charset="0"/>
                <a:cs typeface="Verdana" pitchFamily="34" charset="0"/>
              </a:rPr>
              <a:t>Award criterion 2 - Technical </a:t>
            </a:r>
            <a:r>
              <a:rPr lang="en-GB" sz="2800" dirty="0" smtClean="0">
                <a:latin typeface="Verdana" pitchFamily="34" charset="0"/>
                <a:ea typeface="Verdana" pitchFamily="34" charset="0"/>
                <a:cs typeface="Verdana" pitchFamily="34" charset="0"/>
              </a:rPr>
              <a:t>quality </a:t>
            </a:r>
            <a:endParaRPr lang="en-GB" sz="28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algn="l"/>
            <a:r>
              <a:rPr lang="en-GB" sz="2000" dirty="0">
                <a:latin typeface="Verdana" pitchFamily="34" charset="0"/>
                <a:ea typeface="Verdana" pitchFamily="34" charset="0"/>
                <a:cs typeface="Verdana" pitchFamily="34" charset="0"/>
              </a:rPr>
              <a:t>Sub-criteria:</a:t>
            </a:r>
          </a:p>
          <a:p>
            <a:pPr lvl="1"/>
            <a:r>
              <a:rPr lang="en-GB" b="0" dirty="0">
                <a:latin typeface="Verdana" pitchFamily="34" charset="0"/>
                <a:ea typeface="Verdana" pitchFamily="34" charset="0"/>
                <a:cs typeface="Verdana" pitchFamily="34" charset="0"/>
              </a:rPr>
              <a:t>Quality of the evidence base,</a:t>
            </a:r>
          </a:p>
          <a:p>
            <a:pPr lvl="1"/>
            <a:r>
              <a:rPr lang="en-GB" b="0" dirty="0">
                <a:latin typeface="Verdana" pitchFamily="34" charset="0"/>
                <a:ea typeface="Verdana" pitchFamily="34" charset="0"/>
                <a:cs typeface="Verdana" pitchFamily="34" charset="0"/>
              </a:rPr>
              <a:t>Quality of the content,</a:t>
            </a:r>
          </a:p>
          <a:p>
            <a:pPr lvl="1"/>
            <a:r>
              <a:rPr lang="en-GB" b="0" dirty="0">
                <a:latin typeface="Verdana" pitchFamily="34" charset="0"/>
                <a:ea typeface="Verdana" pitchFamily="34" charset="0"/>
                <a:cs typeface="Verdana" pitchFamily="34" charset="0"/>
              </a:rPr>
              <a:t>Innovative nature, technical complementarity and avoidance of duplication of other existing actions at EU level,</a:t>
            </a:r>
          </a:p>
          <a:p>
            <a:pPr lvl="1"/>
            <a:r>
              <a:rPr lang="en-GB" b="0" dirty="0">
                <a:latin typeface="Verdana" pitchFamily="34" charset="0"/>
                <a:ea typeface="Verdana" pitchFamily="34" charset="0"/>
                <a:cs typeface="Verdana" pitchFamily="34" charset="0"/>
              </a:rPr>
              <a:t>Quality of the evaluation strategy,</a:t>
            </a:r>
          </a:p>
          <a:p>
            <a:pPr lvl="1"/>
            <a:r>
              <a:rPr lang="en-GB" b="0" dirty="0">
                <a:latin typeface="Verdana" pitchFamily="34" charset="0"/>
                <a:ea typeface="Verdana" pitchFamily="34" charset="0"/>
                <a:cs typeface="Verdana" pitchFamily="34" charset="0"/>
              </a:rPr>
              <a:t>Quality of the dissemination strategy and plan.</a:t>
            </a:r>
          </a:p>
        </p:txBody>
      </p:sp>
    </p:spTree>
    <p:extLst>
      <p:ext uri="{BB962C8B-B14F-4D97-AF65-F5344CB8AC3E}">
        <p14:creationId xmlns:p14="http://schemas.microsoft.com/office/powerpoint/2010/main" val="2114838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1556271"/>
            <a:ext cx="8424167" cy="936625"/>
          </a:xfrm>
        </p:spPr>
        <p:txBody>
          <a:bodyPr/>
          <a:lstStyle/>
          <a:p>
            <a:r>
              <a:rPr lang="en-US" sz="2800" dirty="0" smtClean="0">
                <a:latin typeface="Verdana" pitchFamily="34" charset="0"/>
                <a:ea typeface="Verdana" pitchFamily="34" charset="0"/>
                <a:cs typeface="Verdana" pitchFamily="34" charset="0"/>
              </a:rPr>
              <a:t>Award criterion 3 - Management quality </a:t>
            </a:r>
            <a:endParaRPr lang="en-US" sz="28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algn="l"/>
            <a:r>
              <a:rPr lang="en-GB" sz="2000" dirty="0">
                <a:latin typeface="Verdana" pitchFamily="34" charset="0"/>
                <a:ea typeface="Verdana" pitchFamily="34" charset="0"/>
                <a:cs typeface="Verdana" pitchFamily="34" charset="0"/>
              </a:rPr>
              <a:t>Sub-criteria:</a:t>
            </a:r>
          </a:p>
          <a:p>
            <a:pPr lvl="1"/>
            <a:r>
              <a:rPr lang="en-GB" b="0" dirty="0">
                <a:latin typeface="Verdana" pitchFamily="34" charset="0"/>
                <a:ea typeface="Verdana" pitchFamily="34" charset="0"/>
                <a:cs typeface="Verdana" pitchFamily="34" charset="0"/>
              </a:rPr>
              <a:t>Quality of the planning and appropriate task distribution to implement the project,</a:t>
            </a:r>
          </a:p>
          <a:p>
            <a:pPr lvl="1"/>
            <a:r>
              <a:rPr lang="en-GB" b="0" dirty="0">
                <a:latin typeface="Verdana" pitchFamily="34" charset="0"/>
                <a:ea typeface="Verdana" pitchFamily="34" charset="0"/>
                <a:cs typeface="Verdana" pitchFamily="34" charset="0"/>
              </a:rPr>
              <a:t>Relevance of the organisational arrangements, including financial management,</a:t>
            </a:r>
          </a:p>
          <a:p>
            <a:pPr lvl="1"/>
            <a:r>
              <a:rPr lang="en-GB" b="0" dirty="0">
                <a:latin typeface="Verdana" pitchFamily="34" charset="0"/>
                <a:ea typeface="Verdana" pitchFamily="34" charset="0"/>
                <a:cs typeface="Verdana" pitchFamily="34" charset="0"/>
              </a:rPr>
              <a:t>Quality of the partnership.</a:t>
            </a:r>
          </a:p>
          <a:p>
            <a:pPr algn="l"/>
            <a:endParaRPr lang="en-GB" b="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2036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ChangeArrowheads="1"/>
          </p:cNvSpPr>
          <p:nvPr/>
        </p:nvSpPr>
        <p:spPr bwMode="auto">
          <a:xfrm>
            <a:off x="468313" y="6237288"/>
            <a:ext cx="2133600" cy="476250"/>
          </a:xfrm>
          <a:prstGeom prst="rect">
            <a:avLst/>
          </a:prstGeom>
          <a:noFill/>
          <a:ln w="9525">
            <a:noFill/>
            <a:miter lim="800000"/>
            <a:headEnd/>
            <a:tailEnd/>
          </a:ln>
        </p:spPr>
        <p:txBody>
          <a:bodyPr/>
          <a:lstStyle/>
          <a:p>
            <a:endParaRPr lang="en-GB" dirty="0">
              <a:solidFill>
                <a:schemeClr val="bg1"/>
              </a:solidFill>
            </a:endParaRPr>
          </a:p>
        </p:txBody>
      </p:sp>
      <p:sp>
        <p:nvSpPr>
          <p:cNvPr id="8" name="Title 1"/>
          <p:cNvSpPr txBox="1">
            <a:spLocks/>
          </p:cNvSpPr>
          <p:nvPr/>
        </p:nvSpPr>
        <p:spPr bwMode="auto">
          <a:xfrm>
            <a:off x="395536" y="1641475"/>
            <a:ext cx="8280152" cy="2089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0" algn="l" rtl="0" eaLnBrk="0" fontAlgn="base" hangingPunct="0">
              <a:spcBef>
                <a:spcPct val="0"/>
              </a:spcBef>
              <a:spcAft>
                <a:spcPct val="0"/>
              </a:spcAft>
              <a:defRPr sz="4800" b="1">
                <a:solidFill>
                  <a:srgbClr val="FFD62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altLang="en-US" kern="0" dirty="0" smtClean="0">
                <a:latin typeface="Verdana"/>
              </a:rPr>
              <a:t/>
            </a:r>
            <a:br>
              <a:rPr lang="en-GB" altLang="en-US" kern="0" dirty="0" smtClean="0">
                <a:latin typeface="Verdana"/>
              </a:rPr>
            </a:br>
            <a:endParaRPr lang="en-US" kern="0" dirty="0" smtClean="0">
              <a:latin typeface="Verdana"/>
            </a:endParaRPr>
          </a:p>
        </p:txBody>
      </p:sp>
      <p:sp>
        <p:nvSpPr>
          <p:cNvPr id="10" name="Content Placeholder 2"/>
          <p:cNvSpPr txBox="1">
            <a:spLocks/>
          </p:cNvSpPr>
          <p:nvPr/>
        </p:nvSpPr>
        <p:spPr bwMode="auto">
          <a:xfrm>
            <a:off x="360793" y="3573017"/>
            <a:ext cx="8352159" cy="1592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0" algn="l" rtl="0" eaLnBrk="0" fontAlgn="base" hangingPunct="0">
              <a:spcBef>
                <a:spcPct val="20000"/>
              </a:spcBef>
              <a:spcAft>
                <a:spcPct val="0"/>
              </a:spcAft>
              <a:buClr>
                <a:schemeClr val="bg1"/>
              </a:buClr>
              <a:buNone/>
              <a:defRPr sz="3000" b="1" i="0">
                <a:solidFill>
                  <a:schemeClr val="bg1"/>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228600" indent="-228600" algn="l" rtl="0" eaLnBrk="0" fontAlgn="base" hangingPunct="0">
              <a:spcBef>
                <a:spcPct val="20000"/>
              </a:spcBef>
              <a:spcAft>
                <a:spcPct val="0"/>
              </a:spcAft>
              <a:defRPr sz="3000" b="1">
                <a:solidFill>
                  <a:schemeClr val="bg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42900" marR="0" lvl="0" indent="0" algn="ctr" defTabSz="914400" rtl="0" eaLnBrk="0" fontAlgn="base" latinLnBrk="0" hangingPunct="0">
              <a:lnSpc>
                <a:spcPct val="100000"/>
              </a:lnSpc>
              <a:spcBef>
                <a:spcPct val="20000"/>
              </a:spcBef>
              <a:spcAft>
                <a:spcPct val="0"/>
              </a:spcAft>
              <a:buClr>
                <a:srgbClr val="FFFFFF"/>
              </a:buClr>
              <a:buSzTx/>
              <a:buFontTx/>
              <a:buNone/>
              <a:tabLst/>
              <a:defRPr/>
            </a:pPr>
            <a:endParaRPr lang="fr-BE" sz="1200" kern="0" dirty="0">
              <a:solidFill>
                <a:srgbClr val="FFFFFF"/>
              </a:solidFill>
              <a:latin typeface="Verdana"/>
            </a:endParaRPr>
          </a:p>
          <a:p>
            <a:pPr marL="342900" marR="0" lvl="0" indent="0" algn="ctr" defTabSz="914400" rtl="0" eaLnBrk="0" fontAlgn="base" latinLnBrk="0" hangingPunct="0">
              <a:lnSpc>
                <a:spcPct val="100000"/>
              </a:lnSpc>
              <a:spcBef>
                <a:spcPct val="20000"/>
              </a:spcBef>
              <a:spcAft>
                <a:spcPct val="0"/>
              </a:spcAft>
              <a:buClr>
                <a:srgbClr val="FFFFFF"/>
              </a:buClr>
              <a:buSzTx/>
              <a:buFontTx/>
              <a:buNone/>
              <a:tabLst/>
              <a:defRPr/>
            </a:pPr>
            <a:endParaRPr kumimoji="0" lang="fr-BE" sz="1600" b="1" i="0" u="none" strike="noStrike" kern="0" cap="none" spc="0" normalizeH="0" baseline="0" noProof="0" dirty="0" smtClean="0">
              <a:ln>
                <a:noFill/>
              </a:ln>
              <a:solidFill>
                <a:srgbClr val="FFFFFF"/>
              </a:solidFill>
              <a:effectLst/>
              <a:uLnTx/>
              <a:uFillTx/>
              <a:latin typeface="Verdana"/>
            </a:endParaRPr>
          </a:p>
        </p:txBody>
      </p:sp>
      <p:sp>
        <p:nvSpPr>
          <p:cNvPr id="6" name="Title 5"/>
          <p:cNvSpPr>
            <a:spLocks noGrp="1"/>
          </p:cNvSpPr>
          <p:nvPr>
            <p:ph type="title"/>
          </p:nvPr>
        </p:nvSpPr>
        <p:spPr>
          <a:xfrm>
            <a:off x="722312" y="2961233"/>
            <a:ext cx="8242175" cy="3852143"/>
          </a:xfrm>
        </p:spPr>
        <p:txBody>
          <a:bodyPr/>
          <a:lstStyle/>
          <a:p>
            <a:pPr algn="ctr"/>
            <a:r>
              <a:rPr lang="en-GB" dirty="0"/>
              <a:t>2018 Calls </a:t>
            </a:r>
            <a:r>
              <a:rPr lang="en-GB" dirty="0" smtClean="0"/>
              <a:t>for proposals </a:t>
            </a:r>
            <a:br>
              <a:rPr lang="en-GB" dirty="0" smtClean="0"/>
            </a:br>
            <a:r>
              <a:rPr lang="en-GB" dirty="0" smtClean="0"/>
              <a:t>for </a:t>
            </a:r>
            <a:r>
              <a:rPr lang="en-GB" dirty="0"/>
              <a:t>PROJECTS (PJ)</a:t>
            </a:r>
            <a:br>
              <a:rPr lang="en-GB" dirty="0"/>
            </a:br>
            <a:endParaRPr lang="en-GB" dirty="0"/>
          </a:p>
        </p:txBody>
      </p:sp>
      <p:sp>
        <p:nvSpPr>
          <p:cNvPr id="7" name="Text Placeholder 6"/>
          <p:cNvSpPr>
            <a:spLocks noGrp="1"/>
          </p:cNvSpPr>
          <p:nvPr>
            <p:ph type="body" idx="1"/>
          </p:nvPr>
        </p:nvSpPr>
        <p:spPr/>
        <p:txBody>
          <a:bodyPr/>
          <a:lstStyle/>
          <a:p>
            <a:endParaRPr lang="en-GB"/>
          </a:p>
        </p:txBody>
      </p:sp>
    </p:spTree>
    <p:extLst>
      <p:ext uri="{BB962C8B-B14F-4D97-AF65-F5344CB8AC3E}">
        <p14:creationId xmlns:p14="http://schemas.microsoft.com/office/powerpoint/2010/main" val="3466931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1556271"/>
            <a:ext cx="8424167" cy="936625"/>
          </a:xfrm>
        </p:spPr>
        <p:txBody>
          <a:bodyPr/>
          <a:lstStyle/>
          <a:p>
            <a:r>
              <a:rPr lang="en-US" sz="2800" dirty="0" smtClean="0">
                <a:latin typeface="Verdana" pitchFamily="34" charset="0"/>
                <a:ea typeface="Verdana" pitchFamily="34" charset="0"/>
                <a:cs typeface="Verdana" pitchFamily="34" charset="0"/>
              </a:rPr>
              <a:t>Award criterion 4 - Overall and detailed </a:t>
            </a:r>
            <a:r>
              <a:rPr lang="fr-BE" sz="2800" dirty="0" smtClean="0">
                <a:latin typeface="Verdana" pitchFamily="34" charset="0"/>
                <a:ea typeface="Verdana" pitchFamily="34" charset="0"/>
                <a:cs typeface="Verdana" pitchFamily="34" charset="0"/>
              </a:rPr>
              <a:t>budget</a:t>
            </a:r>
            <a:endParaRPr lang="en-GB" sz="28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algn="l"/>
            <a:r>
              <a:rPr lang="en-GB" sz="2000" dirty="0">
                <a:latin typeface="Verdana" pitchFamily="34" charset="0"/>
                <a:ea typeface="Verdana" pitchFamily="34" charset="0"/>
                <a:cs typeface="Verdana" pitchFamily="34" charset="0"/>
              </a:rPr>
              <a:t>Sub-criteria:</a:t>
            </a:r>
          </a:p>
          <a:p>
            <a:pPr lvl="1"/>
            <a:r>
              <a:rPr lang="en-GB" b="0" dirty="0">
                <a:latin typeface="Verdana" pitchFamily="34" charset="0"/>
                <a:ea typeface="Verdana" pitchFamily="34" charset="0"/>
                <a:cs typeface="Verdana" pitchFamily="34" charset="0"/>
              </a:rPr>
              <a:t>Relevance and appropriateness of the budget, </a:t>
            </a:r>
          </a:p>
          <a:p>
            <a:pPr lvl="1"/>
            <a:r>
              <a:rPr lang="en-GB" b="0" dirty="0">
                <a:latin typeface="Verdana" pitchFamily="34" charset="0"/>
                <a:ea typeface="Verdana" pitchFamily="34" charset="0"/>
                <a:cs typeface="Verdana" pitchFamily="34" charset="0"/>
              </a:rPr>
              <a:t>Consistency of the estimated cost per applicant and the corresponding activities</a:t>
            </a:r>
            <a:r>
              <a:rPr lang="en-GB" b="0" dirty="0" smtClean="0">
                <a:latin typeface="Verdana" pitchFamily="34" charset="0"/>
                <a:ea typeface="Verdana" pitchFamily="34" charset="0"/>
                <a:cs typeface="Verdana" pitchFamily="34" charset="0"/>
              </a:rPr>
              <a:t>,</a:t>
            </a:r>
            <a:endParaRPr lang="en-GB" b="0" dirty="0">
              <a:latin typeface="Verdana" pitchFamily="34" charset="0"/>
              <a:ea typeface="Verdana" pitchFamily="34" charset="0"/>
              <a:cs typeface="Verdana" pitchFamily="34" charset="0"/>
            </a:endParaRPr>
          </a:p>
          <a:p>
            <a:pPr lvl="1"/>
            <a:r>
              <a:rPr lang="en-GB" b="0" dirty="0">
                <a:latin typeface="Verdana" pitchFamily="34" charset="0"/>
                <a:ea typeface="Verdana" pitchFamily="34" charset="0"/>
                <a:cs typeface="Verdana" pitchFamily="34" charset="0"/>
              </a:rPr>
              <a:t>Realistic estimation of person months per work package</a:t>
            </a:r>
          </a:p>
          <a:p>
            <a:pPr lvl="1"/>
            <a:r>
              <a:rPr lang="en-GB" b="0" dirty="0">
                <a:latin typeface="Verdana" pitchFamily="34" charset="0"/>
                <a:ea typeface="Verdana" pitchFamily="34" charset="0"/>
                <a:cs typeface="Verdana" pitchFamily="34" charset="0"/>
              </a:rPr>
              <a:t>The budget allocated for evaluation and dissemination is reasonable.</a:t>
            </a:r>
          </a:p>
          <a:p>
            <a:pPr algn="l"/>
            <a:endParaRPr lang="en-GB" b="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10970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331" y="1124744"/>
            <a:ext cx="8229600" cy="1080120"/>
          </a:xfrm>
        </p:spPr>
        <p:txBody>
          <a:bodyPr/>
          <a:lstStyle/>
          <a:p>
            <a:r>
              <a:rPr lang="en-US" altLang="en-US" sz="2800" dirty="0">
                <a:latin typeface="Verdana" pitchFamily="34" charset="0"/>
                <a:ea typeface="Verdana" pitchFamily="34" charset="0"/>
                <a:cs typeface="Verdana" pitchFamily="34" charset="0"/>
              </a:rPr>
              <a:t>Evaluation of proposals</a:t>
            </a:r>
            <a:endParaRPr lang="en-GB" sz="2800" dirty="0"/>
          </a:p>
        </p:txBody>
      </p:sp>
      <p:grpSp>
        <p:nvGrpSpPr>
          <p:cNvPr id="4" name="Group 4"/>
          <p:cNvGrpSpPr>
            <a:grpSpLocks/>
          </p:cNvGrpSpPr>
          <p:nvPr/>
        </p:nvGrpSpPr>
        <p:grpSpPr bwMode="auto">
          <a:xfrm>
            <a:off x="467544" y="2630860"/>
            <a:ext cx="2019300" cy="1511300"/>
            <a:chOff x="0" y="0"/>
            <a:chExt cx="1272" cy="952"/>
          </a:xfrm>
        </p:grpSpPr>
        <p:sp>
          <p:nvSpPr>
            <p:cNvPr id="5" name="AutoShape 2"/>
            <p:cNvSpPr>
              <a:spLocks/>
            </p:cNvSpPr>
            <p:nvPr/>
          </p:nvSpPr>
          <p:spPr bwMode="auto">
            <a:xfrm>
              <a:off x="0" y="0"/>
              <a:ext cx="1272" cy="952"/>
            </a:xfrm>
            <a:prstGeom prst="roundRect">
              <a:avLst>
                <a:gd name="adj" fmla="val 1665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US" altLang="en-US" sz="7600" b="1">
                <a:solidFill>
                  <a:srgbClr val="FFD624"/>
                </a:solidFill>
              </a:endParaRPr>
            </a:p>
          </p:txBody>
        </p:sp>
        <p:sp>
          <p:nvSpPr>
            <p:cNvPr id="6" name="Rectangle 3"/>
            <p:cNvSpPr>
              <a:spLocks/>
            </p:cNvSpPr>
            <p:nvPr/>
          </p:nvSpPr>
          <p:spPr bwMode="auto">
            <a:xfrm>
              <a:off x="222" y="178"/>
              <a:ext cx="830"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r>
                <a:rPr lang="en-US" altLang="en-US" sz="1400" b="1" u="sng" dirty="0">
                  <a:ea typeface="Verdana" panose="020B0604030504040204" pitchFamily="34" charset="0"/>
                  <a:cs typeface="Verdana" panose="020B0604030504040204" pitchFamily="34" charset="0"/>
                  <a:sym typeface="Arial Bold"/>
                </a:rPr>
                <a:t>1. Screening</a:t>
              </a:r>
              <a:r>
                <a:rPr lang="en-US" altLang="en-US" sz="1400" b="1" dirty="0">
                  <a:ea typeface="Verdana" panose="020B0604030504040204" pitchFamily="34" charset="0"/>
                  <a:cs typeface="Verdana" panose="020B0604030504040204" pitchFamily="34" charset="0"/>
                  <a:sym typeface="Arial" pitchFamily="34" charset="0"/>
                </a:rPr>
                <a:t> </a:t>
              </a:r>
            </a:p>
            <a:p>
              <a:pPr algn="ctr" eaLnBrk="1" hangingPunct="1"/>
              <a:r>
                <a:rPr lang="en-US" altLang="en-US" b="1" dirty="0">
                  <a:ea typeface="Verdana" panose="020B0604030504040204" pitchFamily="34" charset="0"/>
                  <a:cs typeface="Verdana" panose="020B0604030504040204" pitchFamily="34" charset="0"/>
                  <a:sym typeface="Arial" pitchFamily="34" charset="0"/>
                </a:rPr>
                <a:t>check</a:t>
              </a:r>
            </a:p>
            <a:p>
              <a:pPr algn="ctr" eaLnBrk="1" hangingPunct="1"/>
              <a:r>
                <a:rPr lang="en-US" altLang="en-US" dirty="0">
                  <a:ea typeface="Verdana" panose="020B0604030504040204" pitchFamily="34" charset="0"/>
                  <a:cs typeface="Verdana" panose="020B0604030504040204" pitchFamily="34" charset="0"/>
                  <a:sym typeface="Arial" pitchFamily="34" charset="0"/>
                </a:rPr>
                <a:t>c</a:t>
              </a:r>
              <a:r>
                <a:rPr lang="en-US" altLang="en-US" b="1" dirty="0" smtClean="0">
                  <a:ea typeface="Verdana" panose="020B0604030504040204" pitchFamily="34" charset="0"/>
                  <a:cs typeface="Verdana" panose="020B0604030504040204" pitchFamily="34" charset="0"/>
                  <a:sym typeface="Arial" pitchFamily="34" charset="0"/>
                </a:rPr>
                <a:t>ompleteness, </a:t>
              </a:r>
            </a:p>
            <a:p>
              <a:pPr algn="ctr" eaLnBrk="1" hangingPunct="1"/>
              <a:r>
                <a:rPr lang="en-US" altLang="en-US" b="1" dirty="0" smtClean="0">
                  <a:ea typeface="Verdana" panose="020B0604030504040204" pitchFamily="34" charset="0"/>
                  <a:cs typeface="Verdana" panose="020B0604030504040204" pitchFamily="34" charset="0"/>
                  <a:sym typeface="Arial" pitchFamily="34" charset="0"/>
                </a:rPr>
                <a:t>allocation to</a:t>
              </a:r>
            </a:p>
            <a:p>
              <a:pPr algn="ctr" eaLnBrk="1" hangingPunct="1"/>
              <a:r>
                <a:rPr lang="en-US" altLang="en-US" b="1" dirty="0" smtClean="0">
                  <a:ea typeface="Verdana" panose="020B0604030504040204" pitchFamily="34" charset="0"/>
                  <a:cs typeface="Verdana" panose="020B0604030504040204" pitchFamily="34" charset="0"/>
                  <a:sym typeface="Arial" pitchFamily="34" charset="0"/>
                </a:rPr>
                <a:t>evaluators</a:t>
              </a:r>
              <a:endParaRPr lang="en-US" altLang="en-US" b="1" dirty="0">
                <a:ea typeface="Verdana" panose="020B0604030504040204" pitchFamily="34" charset="0"/>
                <a:cs typeface="Verdana" panose="020B0604030504040204" pitchFamily="34" charset="0"/>
                <a:sym typeface="Arial" pitchFamily="34" charset="0"/>
              </a:endParaRPr>
            </a:p>
          </p:txBody>
        </p:sp>
      </p:grpSp>
      <p:grpSp>
        <p:nvGrpSpPr>
          <p:cNvPr id="7" name="Group 28"/>
          <p:cNvGrpSpPr>
            <a:grpSpLocks/>
          </p:cNvGrpSpPr>
          <p:nvPr/>
        </p:nvGrpSpPr>
        <p:grpSpPr bwMode="auto">
          <a:xfrm>
            <a:off x="2987824" y="2681319"/>
            <a:ext cx="1739900" cy="1511300"/>
            <a:chOff x="0" y="0"/>
            <a:chExt cx="1096" cy="952"/>
          </a:xfrm>
        </p:grpSpPr>
        <p:sp>
          <p:nvSpPr>
            <p:cNvPr id="8" name="AutoShape 26"/>
            <p:cNvSpPr>
              <a:spLocks/>
            </p:cNvSpPr>
            <p:nvPr/>
          </p:nvSpPr>
          <p:spPr bwMode="auto">
            <a:xfrm>
              <a:off x="0" y="0"/>
              <a:ext cx="1096" cy="952"/>
            </a:xfrm>
            <a:prstGeom prst="roundRect">
              <a:avLst>
                <a:gd name="adj" fmla="val 1665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US" altLang="en-US" sz="7600" b="1">
                <a:solidFill>
                  <a:srgbClr val="FFD624"/>
                </a:solidFill>
              </a:endParaRPr>
            </a:p>
          </p:txBody>
        </p:sp>
        <p:sp>
          <p:nvSpPr>
            <p:cNvPr id="9" name="Rectangle 27"/>
            <p:cNvSpPr>
              <a:spLocks/>
            </p:cNvSpPr>
            <p:nvPr/>
          </p:nvSpPr>
          <p:spPr bwMode="auto">
            <a:xfrm>
              <a:off x="7" y="55"/>
              <a:ext cx="1064"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r>
                <a:rPr lang="en-US" altLang="en-US" sz="1400" b="1" u="sng" dirty="0">
                  <a:ea typeface="Verdana" panose="020B0604030504040204" pitchFamily="34" charset="0"/>
                  <a:cs typeface="Verdana" panose="020B0604030504040204" pitchFamily="34" charset="0"/>
                  <a:sym typeface="Arial Bold"/>
                </a:rPr>
                <a:t>2. Financial &amp;</a:t>
              </a:r>
            </a:p>
            <a:p>
              <a:pPr algn="ctr" eaLnBrk="1" hangingPunct="1"/>
              <a:r>
                <a:rPr lang="en-US" altLang="en-US" sz="1400" b="1" u="sng" dirty="0" err="1">
                  <a:ea typeface="Verdana" panose="020B0604030504040204" pitchFamily="34" charset="0"/>
                  <a:cs typeface="Verdana" panose="020B0604030504040204" pitchFamily="34" charset="0"/>
                  <a:sym typeface="Arial Bold"/>
                </a:rPr>
                <a:t>organisational</a:t>
              </a:r>
              <a:endParaRPr lang="en-US" altLang="en-US" sz="1400" b="1" u="sng" dirty="0">
                <a:ea typeface="Verdana" panose="020B0604030504040204" pitchFamily="34" charset="0"/>
                <a:cs typeface="Verdana" panose="020B0604030504040204" pitchFamily="34" charset="0"/>
                <a:sym typeface="Arial Bold"/>
              </a:endParaRPr>
            </a:p>
            <a:p>
              <a:pPr algn="ctr" eaLnBrk="1" hangingPunct="1"/>
              <a:r>
                <a:rPr lang="en-US" altLang="en-US" sz="1400" b="1" u="sng" dirty="0">
                  <a:ea typeface="Verdana" panose="020B0604030504040204" pitchFamily="34" charset="0"/>
                  <a:cs typeface="Verdana" panose="020B0604030504040204" pitchFamily="34" charset="0"/>
                  <a:sym typeface="Arial Bold"/>
                </a:rPr>
                <a:t>analysis</a:t>
              </a:r>
            </a:p>
            <a:p>
              <a:pPr algn="ctr" eaLnBrk="1" hangingPunct="1"/>
              <a:r>
                <a:rPr lang="en-US" altLang="en-US" b="1" dirty="0">
                  <a:ea typeface="Verdana" panose="020B0604030504040204" pitchFamily="34" charset="0"/>
                  <a:cs typeface="Verdana" panose="020B0604030504040204" pitchFamily="34" charset="0"/>
                  <a:sym typeface="Arial" pitchFamily="34" charset="0"/>
                </a:rPr>
                <a:t>check </a:t>
              </a:r>
            </a:p>
            <a:p>
              <a:pPr algn="ctr" eaLnBrk="1" hangingPunct="1"/>
              <a:r>
                <a:rPr lang="en-US" altLang="en-US" b="1" dirty="0">
                  <a:ea typeface="Verdana" panose="020B0604030504040204" pitchFamily="34" charset="0"/>
                  <a:cs typeface="Verdana" panose="020B0604030504040204" pitchFamily="34" charset="0"/>
                  <a:sym typeface="Arial" pitchFamily="34" charset="0"/>
                </a:rPr>
                <a:t>compliance with</a:t>
              </a:r>
            </a:p>
            <a:p>
              <a:pPr algn="ctr" eaLnBrk="1" hangingPunct="1"/>
              <a:r>
                <a:rPr lang="en-US" altLang="en-US" b="1" dirty="0">
                  <a:ea typeface="Verdana" panose="020B0604030504040204" pitchFamily="34" charset="0"/>
                  <a:cs typeface="Verdana" panose="020B0604030504040204" pitchFamily="34" charset="0"/>
                  <a:sym typeface="Arial" pitchFamily="34" charset="0"/>
                </a:rPr>
                <a:t> the</a:t>
              </a:r>
            </a:p>
            <a:p>
              <a:pPr algn="ctr" eaLnBrk="1" hangingPunct="1"/>
              <a:r>
                <a:rPr lang="en-US" altLang="en-US" b="1" dirty="0">
                  <a:ea typeface="Verdana" panose="020B0604030504040204" pitchFamily="34" charset="0"/>
                  <a:cs typeface="Verdana" panose="020B0604030504040204" pitchFamily="34" charset="0"/>
                  <a:sym typeface="Arial" pitchFamily="34" charset="0"/>
                </a:rPr>
                <a:t>selection criteria</a:t>
              </a:r>
            </a:p>
          </p:txBody>
        </p:sp>
      </p:grpSp>
      <p:grpSp>
        <p:nvGrpSpPr>
          <p:cNvPr id="12" name="Group 7"/>
          <p:cNvGrpSpPr>
            <a:grpSpLocks/>
          </p:cNvGrpSpPr>
          <p:nvPr/>
        </p:nvGrpSpPr>
        <p:grpSpPr bwMode="auto">
          <a:xfrm>
            <a:off x="5076056" y="2677920"/>
            <a:ext cx="3454400" cy="1511300"/>
            <a:chOff x="0" y="0"/>
            <a:chExt cx="2176" cy="952"/>
          </a:xfrm>
        </p:grpSpPr>
        <p:sp>
          <p:nvSpPr>
            <p:cNvPr id="13" name="AutoShape 5"/>
            <p:cNvSpPr>
              <a:spLocks/>
            </p:cNvSpPr>
            <p:nvPr/>
          </p:nvSpPr>
          <p:spPr bwMode="auto">
            <a:xfrm>
              <a:off x="0" y="0"/>
              <a:ext cx="2176" cy="952"/>
            </a:xfrm>
            <a:prstGeom prst="roundRect">
              <a:avLst>
                <a:gd name="adj" fmla="val 1665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US" altLang="en-US" sz="7600" b="1">
                <a:solidFill>
                  <a:srgbClr val="FFD624"/>
                </a:solidFill>
              </a:endParaRPr>
            </a:p>
          </p:txBody>
        </p:sp>
        <p:sp>
          <p:nvSpPr>
            <p:cNvPr id="14" name="Rectangle 6"/>
            <p:cNvSpPr>
              <a:spLocks/>
            </p:cNvSpPr>
            <p:nvPr/>
          </p:nvSpPr>
          <p:spPr bwMode="auto">
            <a:xfrm>
              <a:off x="192" y="155"/>
              <a:ext cx="1788"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endParaRPr lang="en-US" altLang="en-US" sz="1400" b="1" u="sng" dirty="0">
                <a:ea typeface="Verdana" panose="020B0604030504040204" pitchFamily="34" charset="0"/>
                <a:cs typeface="Verdana" panose="020B0604030504040204" pitchFamily="34" charset="0"/>
                <a:sym typeface="Arial Bold"/>
              </a:endParaRPr>
            </a:p>
            <a:p>
              <a:pPr algn="ctr" eaLnBrk="1" hangingPunct="1"/>
              <a:r>
                <a:rPr lang="en-US" altLang="en-US" sz="1400" b="1" u="sng" dirty="0">
                  <a:ea typeface="Verdana" panose="020B0604030504040204" pitchFamily="34" charset="0"/>
                  <a:cs typeface="Verdana" panose="020B0604030504040204" pitchFamily="34" charset="0"/>
                  <a:sym typeface="Arial Bold"/>
                </a:rPr>
                <a:t>3. Evaluation of compliance </a:t>
              </a:r>
            </a:p>
            <a:p>
              <a:pPr algn="ctr" eaLnBrk="1" hangingPunct="1"/>
              <a:r>
                <a:rPr lang="en-US" altLang="en-US" sz="1400" b="1" u="sng" dirty="0">
                  <a:ea typeface="Verdana" panose="020B0604030504040204" pitchFamily="34" charset="0"/>
                  <a:cs typeface="Verdana" panose="020B0604030504040204" pitchFamily="34" charset="0"/>
                  <a:sym typeface="Arial Bold"/>
                </a:rPr>
                <a:t>with </a:t>
              </a:r>
              <a:r>
                <a:rPr lang="en-US" altLang="en-US" sz="1400" b="1" u="sng" dirty="0" smtClean="0">
                  <a:ea typeface="Verdana" panose="020B0604030504040204" pitchFamily="34" charset="0"/>
                  <a:cs typeface="Verdana" panose="020B0604030504040204" pitchFamily="34" charset="0"/>
                  <a:sym typeface="Arial Bold"/>
                </a:rPr>
                <a:t>award criteria </a:t>
              </a:r>
              <a:endParaRPr lang="en-US" altLang="en-US" sz="1400" b="1" u="sng" dirty="0">
                <a:ea typeface="Verdana" panose="020B0604030504040204" pitchFamily="34" charset="0"/>
                <a:cs typeface="Verdana" panose="020B0604030504040204" pitchFamily="34" charset="0"/>
                <a:sym typeface="Arial Bold"/>
              </a:endParaRPr>
            </a:p>
            <a:p>
              <a:pPr algn="ctr" eaLnBrk="1" hangingPunct="1"/>
              <a:r>
                <a:rPr lang="en-US" altLang="en-US" b="1" dirty="0">
                  <a:ea typeface="Verdana" panose="020B0604030504040204" pitchFamily="34" charset="0"/>
                  <a:cs typeface="Verdana" panose="020B0604030504040204" pitchFamily="34" charset="0"/>
                  <a:sym typeface="Arial" pitchFamily="34" charset="0"/>
                </a:rPr>
                <a:t>External </a:t>
              </a:r>
              <a:r>
                <a:rPr lang="en-US" altLang="en-US" b="1" dirty="0" smtClean="0">
                  <a:ea typeface="Verdana" panose="020B0604030504040204" pitchFamily="34" charset="0"/>
                  <a:cs typeface="Verdana" panose="020B0604030504040204" pitchFamily="34" charset="0"/>
                  <a:sym typeface="Arial" pitchFamily="34" charset="0"/>
                </a:rPr>
                <a:t>evaluators </a:t>
              </a:r>
              <a:endParaRPr lang="en-US" altLang="en-US" b="1" dirty="0">
                <a:ea typeface="Verdana" panose="020B0604030504040204" pitchFamily="34" charset="0"/>
                <a:cs typeface="Verdana" panose="020B0604030504040204" pitchFamily="34" charset="0"/>
                <a:sym typeface="Arial" pitchFamily="34" charset="0"/>
              </a:endParaRPr>
            </a:p>
            <a:p>
              <a:pPr algn="ctr" eaLnBrk="1" hangingPunct="1"/>
              <a:r>
                <a:rPr lang="en-US" altLang="en-US" b="1" dirty="0">
                  <a:ea typeface="Verdana" panose="020B0604030504040204" pitchFamily="34" charset="0"/>
                  <a:cs typeface="Verdana" panose="020B0604030504040204" pitchFamily="34" charset="0"/>
                  <a:sym typeface="Arial" pitchFamily="34" charset="0"/>
                </a:rPr>
                <a:t> </a:t>
              </a:r>
            </a:p>
          </p:txBody>
        </p:sp>
      </p:grpSp>
      <p:grpSp>
        <p:nvGrpSpPr>
          <p:cNvPr id="15" name="Group 10"/>
          <p:cNvGrpSpPr>
            <a:grpSpLocks/>
          </p:cNvGrpSpPr>
          <p:nvPr/>
        </p:nvGrpSpPr>
        <p:grpSpPr bwMode="auto">
          <a:xfrm>
            <a:off x="630238" y="4371975"/>
            <a:ext cx="1874838" cy="1803400"/>
            <a:chOff x="13" y="162"/>
            <a:chExt cx="1181" cy="1136"/>
          </a:xfrm>
        </p:grpSpPr>
        <p:sp>
          <p:nvSpPr>
            <p:cNvPr id="16" name="AutoShape 8"/>
            <p:cNvSpPr>
              <a:spLocks/>
            </p:cNvSpPr>
            <p:nvPr/>
          </p:nvSpPr>
          <p:spPr bwMode="auto">
            <a:xfrm>
              <a:off x="13" y="162"/>
              <a:ext cx="1181" cy="1136"/>
            </a:xfrm>
            <a:prstGeom prst="roundRect">
              <a:avLst>
                <a:gd name="adj" fmla="val 17292"/>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US" altLang="en-US" sz="7600" b="1">
                <a:solidFill>
                  <a:srgbClr val="FFD624"/>
                </a:solidFill>
              </a:endParaRPr>
            </a:p>
          </p:txBody>
        </p:sp>
        <p:sp>
          <p:nvSpPr>
            <p:cNvPr id="17" name="Rectangle 9"/>
            <p:cNvSpPr>
              <a:spLocks/>
            </p:cNvSpPr>
            <p:nvPr/>
          </p:nvSpPr>
          <p:spPr bwMode="auto">
            <a:xfrm>
              <a:off x="50" y="186"/>
              <a:ext cx="1144"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endParaRPr lang="en-US" altLang="en-US" sz="1400" b="1" u="sng" dirty="0" smtClean="0">
                <a:ea typeface="Verdana" panose="020B0604030504040204" pitchFamily="34" charset="0"/>
                <a:cs typeface="Verdana" panose="020B0604030504040204" pitchFamily="34" charset="0"/>
                <a:sym typeface="Arial Bold"/>
              </a:endParaRPr>
            </a:p>
            <a:p>
              <a:pPr algn="ctr" eaLnBrk="1" hangingPunct="1"/>
              <a:r>
                <a:rPr lang="en-US" altLang="en-US" sz="1400" b="1" u="sng" dirty="0" smtClean="0">
                  <a:ea typeface="Verdana" panose="020B0604030504040204" pitchFamily="34" charset="0"/>
                  <a:cs typeface="Verdana" panose="020B0604030504040204" pitchFamily="34" charset="0"/>
                  <a:sym typeface="Arial Bold"/>
                </a:rPr>
                <a:t>4.Consensus </a:t>
              </a:r>
              <a:endParaRPr lang="en-US" altLang="en-US" sz="1400" b="1" u="sng" dirty="0">
                <a:ea typeface="Verdana" panose="020B0604030504040204" pitchFamily="34" charset="0"/>
                <a:cs typeface="Verdana" panose="020B0604030504040204" pitchFamily="34" charset="0"/>
                <a:sym typeface="Arial Bold"/>
              </a:endParaRPr>
            </a:p>
            <a:p>
              <a:pPr algn="ctr" eaLnBrk="1" hangingPunct="1"/>
              <a:r>
                <a:rPr lang="en-US" altLang="en-US" sz="1400" b="1" u="sng" dirty="0">
                  <a:ea typeface="Verdana" panose="020B0604030504040204" pitchFamily="34" charset="0"/>
                  <a:cs typeface="Verdana" panose="020B0604030504040204" pitchFamily="34" charset="0"/>
                  <a:sym typeface="Arial Bold"/>
                </a:rPr>
                <a:t>meeting</a:t>
              </a:r>
              <a:r>
                <a:rPr lang="en-US" altLang="en-US" sz="1400" b="1" dirty="0">
                  <a:ea typeface="Verdana" panose="020B0604030504040204" pitchFamily="34" charset="0"/>
                  <a:cs typeface="Verdana" panose="020B0604030504040204" pitchFamily="34" charset="0"/>
                  <a:sym typeface="Arial Bold"/>
                </a:rPr>
                <a:t> </a:t>
              </a:r>
            </a:p>
            <a:p>
              <a:pPr algn="ctr" eaLnBrk="1" hangingPunct="1"/>
              <a:r>
                <a:rPr lang="en-US" altLang="en-US" b="1" dirty="0">
                  <a:ea typeface="Verdana" panose="020B0604030504040204" pitchFamily="34" charset="0"/>
                  <a:cs typeface="Verdana" panose="020B0604030504040204" pitchFamily="34" charset="0"/>
                  <a:sym typeface="Arial" pitchFamily="34" charset="0"/>
                </a:rPr>
                <a:t>Chaired by a </a:t>
              </a:r>
            </a:p>
            <a:p>
              <a:pPr algn="ctr" eaLnBrk="1" hangingPunct="1"/>
              <a:r>
                <a:rPr lang="en-US" altLang="en-US" b="1" dirty="0">
                  <a:ea typeface="Verdana" panose="020B0604030504040204" pitchFamily="34" charset="0"/>
                  <a:cs typeface="Verdana" panose="020B0604030504040204" pitchFamily="34" charset="0"/>
                  <a:sym typeface="Arial" pitchFamily="34" charset="0"/>
                </a:rPr>
                <a:t> project officer. </a:t>
              </a:r>
            </a:p>
            <a:p>
              <a:pPr algn="ctr" eaLnBrk="1" hangingPunct="1"/>
              <a:r>
                <a:rPr lang="en-US" altLang="en-US" b="1" dirty="0">
                  <a:ea typeface="Verdana" panose="020B0604030504040204" pitchFamily="34" charset="0"/>
                  <a:cs typeface="Verdana" panose="020B0604030504040204" pitchFamily="34" charset="0"/>
                  <a:sym typeface="Arial" pitchFamily="34" charset="0"/>
                </a:rPr>
                <a:t>Outcome:</a:t>
              </a:r>
            </a:p>
            <a:p>
              <a:pPr algn="ctr" eaLnBrk="1" hangingPunct="1"/>
              <a:r>
                <a:rPr lang="en-US" altLang="en-US" b="1" dirty="0">
                  <a:ea typeface="Verdana" panose="020B0604030504040204" pitchFamily="34" charset="0"/>
                  <a:cs typeface="Verdana" panose="020B0604030504040204" pitchFamily="34" charset="0"/>
                  <a:sym typeface="Arial" pitchFamily="34" charset="0"/>
                </a:rPr>
                <a:t>consensus</a:t>
              </a:r>
            </a:p>
            <a:p>
              <a:pPr algn="ctr" eaLnBrk="1" hangingPunct="1"/>
              <a:r>
                <a:rPr lang="en-US" altLang="en-US" b="1" dirty="0">
                  <a:ea typeface="Verdana" panose="020B0604030504040204" pitchFamily="34" charset="0"/>
                  <a:cs typeface="Verdana" panose="020B0604030504040204" pitchFamily="34" charset="0"/>
                  <a:sym typeface="Arial" pitchFamily="34" charset="0"/>
                </a:rPr>
                <a:t>evaluation report</a:t>
              </a:r>
            </a:p>
          </p:txBody>
        </p:sp>
      </p:grpSp>
      <p:sp>
        <p:nvSpPr>
          <p:cNvPr id="19" name="AutoShape 11"/>
          <p:cNvSpPr>
            <a:spLocks noGrp="1"/>
          </p:cNvSpPr>
          <p:nvPr>
            <p:ph idx="1"/>
          </p:nvPr>
        </p:nvSpPr>
        <p:spPr bwMode="auto">
          <a:xfrm>
            <a:off x="251520" y="2195704"/>
            <a:ext cx="8496944" cy="4113615"/>
          </a:xfrm>
          <a:prstGeom prst="roundRect">
            <a:avLst>
              <a:gd name="adj" fmla="val 16662"/>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r>
              <a:rPr lang="fr-BE" dirty="0" smtClean="0"/>
              <a:t>  </a:t>
            </a:r>
            <a:endParaRPr lang="en-GB" dirty="0"/>
          </a:p>
        </p:txBody>
      </p:sp>
      <p:grpSp>
        <p:nvGrpSpPr>
          <p:cNvPr id="20" name="Group 13"/>
          <p:cNvGrpSpPr>
            <a:grpSpLocks/>
          </p:cNvGrpSpPr>
          <p:nvPr/>
        </p:nvGrpSpPr>
        <p:grpSpPr bwMode="auto">
          <a:xfrm>
            <a:off x="3057525" y="4410074"/>
            <a:ext cx="3611359" cy="1683221"/>
            <a:chOff x="0" y="0"/>
            <a:chExt cx="2471" cy="1133"/>
          </a:xfrm>
        </p:grpSpPr>
        <p:sp>
          <p:nvSpPr>
            <p:cNvPr id="21" name="AutoShape 11"/>
            <p:cNvSpPr>
              <a:spLocks/>
            </p:cNvSpPr>
            <p:nvPr/>
          </p:nvSpPr>
          <p:spPr bwMode="auto">
            <a:xfrm>
              <a:off x="0" y="0"/>
              <a:ext cx="2268" cy="1133"/>
            </a:xfrm>
            <a:prstGeom prst="roundRect">
              <a:avLst>
                <a:gd name="adj" fmla="val 16662"/>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US" altLang="en-US" sz="7600" b="1">
                <a:solidFill>
                  <a:srgbClr val="FFD624"/>
                </a:solidFill>
              </a:endParaRPr>
            </a:p>
          </p:txBody>
        </p:sp>
        <p:sp>
          <p:nvSpPr>
            <p:cNvPr id="22" name="Rectangle 12"/>
            <p:cNvSpPr>
              <a:spLocks/>
            </p:cNvSpPr>
            <p:nvPr/>
          </p:nvSpPr>
          <p:spPr bwMode="auto">
            <a:xfrm>
              <a:off x="54" y="180"/>
              <a:ext cx="2417" cy="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US" altLang="en-US" sz="1400" b="1" u="sng" dirty="0">
                  <a:ea typeface="Verdana" panose="020B0604030504040204" pitchFamily="34" charset="0"/>
                  <a:cs typeface="Verdana" panose="020B0604030504040204" pitchFamily="34" charset="0"/>
                  <a:sym typeface="Arial Bold"/>
                </a:rPr>
                <a:t>5.Evaluation committee</a:t>
              </a:r>
            </a:p>
            <a:p>
              <a:pPr eaLnBrk="1" hangingPunct="1"/>
              <a:r>
                <a:rPr lang="en-US" altLang="en-US" b="1" dirty="0">
                  <a:ea typeface="Verdana" panose="020B0604030504040204" pitchFamily="34" charset="0"/>
                  <a:cs typeface="Verdana" panose="020B0604030504040204" pitchFamily="34" charset="0"/>
                  <a:sym typeface="Arial" pitchFamily="34" charset="0"/>
                </a:rPr>
                <a:t>Based on ranking</a:t>
              </a:r>
              <a:r>
                <a:rPr lang="en-US" altLang="en-US" b="1" dirty="0">
                  <a:ea typeface="Verdana" panose="020B0604030504040204" pitchFamily="34" charset="0"/>
                  <a:cs typeface="Verdana" panose="020B0604030504040204" pitchFamily="34" charset="0"/>
                  <a:sym typeface="Arial Bold"/>
                </a:rPr>
                <a:t>: </a:t>
              </a:r>
            </a:p>
            <a:p>
              <a:pPr eaLnBrk="1" hangingPunct="1"/>
              <a:r>
                <a:rPr lang="en-US" altLang="en-US" b="1" dirty="0">
                  <a:ea typeface="Verdana" panose="020B0604030504040204" pitchFamily="34" charset="0"/>
                  <a:cs typeface="Verdana" panose="020B0604030504040204" pitchFamily="34" charset="0"/>
                  <a:sym typeface="Arial" pitchFamily="34" charset="0"/>
                </a:rPr>
                <a:t>a) Ensure compliance with criteria</a:t>
              </a:r>
            </a:p>
            <a:p>
              <a:pPr eaLnBrk="1" hangingPunct="1"/>
              <a:r>
                <a:rPr lang="en-US" altLang="en-US" b="1" dirty="0">
                  <a:ea typeface="Verdana" panose="020B0604030504040204" pitchFamily="34" charset="0"/>
                  <a:cs typeface="Verdana" panose="020B0604030504040204" pitchFamily="34" charset="0"/>
                  <a:sym typeface="Arial" pitchFamily="34" charset="0"/>
                </a:rPr>
                <a:t>b) Exclude potential duplication</a:t>
              </a:r>
            </a:p>
            <a:p>
              <a:pPr eaLnBrk="1" hangingPunct="1"/>
              <a:r>
                <a:rPr lang="en-US" altLang="en-US" b="1" dirty="0">
                  <a:ea typeface="Verdana" panose="020B0604030504040204" pitchFamily="34" charset="0"/>
                  <a:cs typeface="Verdana" panose="020B0604030504040204" pitchFamily="34" charset="0"/>
                  <a:sym typeface="Arial" pitchFamily="34" charset="0"/>
                </a:rPr>
                <a:t>c) Decide on funding based on proposed </a:t>
              </a:r>
            </a:p>
            <a:p>
              <a:pPr eaLnBrk="1" hangingPunct="1"/>
              <a:r>
                <a:rPr lang="en-US" altLang="en-US" b="1" dirty="0">
                  <a:ea typeface="Verdana" panose="020B0604030504040204" pitchFamily="34" charset="0"/>
                  <a:cs typeface="Verdana" panose="020B0604030504040204" pitchFamily="34" charset="0"/>
                  <a:sym typeface="Arial" pitchFamily="34" charset="0"/>
                </a:rPr>
                <a:t>    co-funding and available budget</a:t>
              </a:r>
            </a:p>
          </p:txBody>
        </p:sp>
      </p:grpSp>
      <p:grpSp>
        <p:nvGrpSpPr>
          <p:cNvPr id="23" name="Group 24"/>
          <p:cNvGrpSpPr>
            <a:grpSpLocks/>
          </p:cNvGrpSpPr>
          <p:nvPr/>
        </p:nvGrpSpPr>
        <p:grpSpPr bwMode="auto">
          <a:xfrm>
            <a:off x="6876256" y="4410075"/>
            <a:ext cx="1439863" cy="674687"/>
            <a:chOff x="0" y="0"/>
            <a:chExt cx="907" cy="424"/>
          </a:xfrm>
        </p:grpSpPr>
        <p:sp>
          <p:nvSpPr>
            <p:cNvPr id="24" name="AutoShape 22"/>
            <p:cNvSpPr>
              <a:spLocks/>
            </p:cNvSpPr>
            <p:nvPr/>
          </p:nvSpPr>
          <p:spPr bwMode="auto">
            <a:xfrm>
              <a:off x="0" y="0"/>
              <a:ext cx="907" cy="424"/>
            </a:xfrm>
            <a:prstGeom prst="roundRect">
              <a:avLst>
                <a:gd name="adj" fmla="val 16662"/>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US" altLang="en-US" sz="7600" b="1">
                <a:solidFill>
                  <a:srgbClr val="FFD624"/>
                </a:solidFill>
              </a:endParaRPr>
            </a:p>
          </p:txBody>
        </p:sp>
        <p:sp>
          <p:nvSpPr>
            <p:cNvPr id="25" name="Rectangle 23"/>
            <p:cNvSpPr>
              <a:spLocks/>
            </p:cNvSpPr>
            <p:nvPr/>
          </p:nvSpPr>
          <p:spPr bwMode="auto">
            <a:xfrm>
              <a:off x="20" y="156"/>
              <a:ext cx="8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US" altLang="en-US" u="sng" dirty="0" smtClean="0">
                  <a:ea typeface="Verdana" panose="020B0604030504040204" pitchFamily="34" charset="0"/>
                  <a:cs typeface="Verdana" panose="020B0604030504040204" pitchFamily="34" charset="0"/>
                  <a:sym typeface="Arial Bold"/>
                </a:rPr>
                <a:t>  7.Adaptation </a:t>
              </a:r>
              <a:endParaRPr lang="en-US" altLang="en-US" u="sng" dirty="0">
                <a:ea typeface="Verdana" panose="020B0604030504040204" pitchFamily="34" charset="0"/>
                <a:cs typeface="Verdana" panose="020B0604030504040204" pitchFamily="34" charset="0"/>
                <a:sym typeface="Arial Bold"/>
              </a:endParaRPr>
            </a:p>
          </p:txBody>
        </p:sp>
      </p:grpSp>
      <p:grpSp>
        <p:nvGrpSpPr>
          <p:cNvPr id="26" name="Group 24"/>
          <p:cNvGrpSpPr>
            <a:grpSpLocks/>
          </p:cNvGrpSpPr>
          <p:nvPr/>
        </p:nvGrpSpPr>
        <p:grpSpPr bwMode="auto">
          <a:xfrm>
            <a:off x="6908006" y="5282948"/>
            <a:ext cx="1595438" cy="674687"/>
            <a:chOff x="0" y="0"/>
            <a:chExt cx="1005" cy="424"/>
          </a:xfrm>
        </p:grpSpPr>
        <p:sp>
          <p:nvSpPr>
            <p:cNvPr id="27" name="AutoShape 22"/>
            <p:cNvSpPr>
              <a:spLocks/>
            </p:cNvSpPr>
            <p:nvPr/>
          </p:nvSpPr>
          <p:spPr bwMode="auto">
            <a:xfrm>
              <a:off x="0" y="0"/>
              <a:ext cx="907" cy="424"/>
            </a:xfrm>
            <a:prstGeom prst="roundRect">
              <a:avLst>
                <a:gd name="adj" fmla="val 16662"/>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US" altLang="en-US" sz="7600" b="1">
                <a:solidFill>
                  <a:srgbClr val="FFD624"/>
                </a:solidFill>
              </a:endParaRPr>
            </a:p>
          </p:txBody>
        </p:sp>
        <p:sp>
          <p:nvSpPr>
            <p:cNvPr id="28" name="Rectangle 23"/>
            <p:cNvSpPr>
              <a:spLocks/>
            </p:cNvSpPr>
            <p:nvPr/>
          </p:nvSpPr>
          <p:spPr bwMode="auto">
            <a:xfrm>
              <a:off x="20" y="98"/>
              <a:ext cx="985"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US" altLang="en-US" b="1" u="sng" dirty="0" smtClean="0">
                  <a:ea typeface="Verdana" panose="020B0604030504040204" pitchFamily="34" charset="0"/>
                  <a:cs typeface="Verdana" panose="020B0604030504040204" pitchFamily="34" charset="0"/>
                  <a:sym typeface="Arial Bold"/>
                </a:rPr>
                <a:t>8.Award decision</a:t>
              </a:r>
            </a:p>
            <a:p>
              <a:pPr eaLnBrk="1" hangingPunct="1"/>
              <a:r>
                <a:rPr lang="en-US" altLang="en-US" u="sng" dirty="0">
                  <a:ea typeface="Verdana" panose="020B0604030504040204" pitchFamily="34" charset="0"/>
                  <a:cs typeface="Verdana" panose="020B0604030504040204" pitchFamily="34" charset="0"/>
                  <a:sym typeface="Arial Bold"/>
                </a:rPr>
                <a:t> </a:t>
              </a:r>
              <a:r>
                <a:rPr lang="en-US" altLang="en-US" u="sng" dirty="0" smtClean="0">
                  <a:ea typeface="Verdana" panose="020B0604030504040204" pitchFamily="34" charset="0"/>
                  <a:cs typeface="Verdana" panose="020B0604030504040204" pitchFamily="34" charset="0"/>
                  <a:sym typeface="Arial Bold"/>
                </a:rPr>
                <a:t>grant agreement</a:t>
              </a:r>
              <a:r>
                <a:rPr lang="en-US" altLang="en-US" b="1" u="sng" dirty="0" smtClean="0">
                  <a:ea typeface="Verdana" panose="020B0604030504040204" pitchFamily="34" charset="0"/>
                  <a:cs typeface="Verdana" panose="020B0604030504040204" pitchFamily="34" charset="0"/>
                  <a:sym typeface="Arial Bold"/>
                </a:rPr>
                <a:t> </a:t>
              </a:r>
              <a:endParaRPr lang="en-US" altLang="en-US" b="1" u="sng" dirty="0">
                <a:ea typeface="Verdana" panose="020B0604030504040204" pitchFamily="34" charset="0"/>
                <a:cs typeface="Verdana" panose="020B0604030504040204" pitchFamily="34" charset="0"/>
                <a:sym typeface="Arial Bold"/>
              </a:endParaRPr>
            </a:p>
          </p:txBody>
        </p:sp>
      </p:grpSp>
      <p:sp>
        <p:nvSpPr>
          <p:cNvPr id="30" name="Right Arrow 29"/>
          <p:cNvSpPr/>
          <p:nvPr/>
        </p:nvSpPr>
        <p:spPr>
          <a:xfrm>
            <a:off x="2505076" y="3194653"/>
            <a:ext cx="532201" cy="484632"/>
          </a:xfrm>
          <a:prstGeom prs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33" name="Right Arrow 32"/>
          <p:cNvSpPr/>
          <p:nvPr/>
        </p:nvSpPr>
        <p:spPr>
          <a:xfrm>
            <a:off x="4727724" y="3214998"/>
            <a:ext cx="410161" cy="484632"/>
          </a:xfrm>
          <a:prstGeom prs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36" name="Right Arrow 35"/>
          <p:cNvSpPr/>
          <p:nvPr/>
        </p:nvSpPr>
        <p:spPr>
          <a:xfrm>
            <a:off x="2525324" y="5040632"/>
            <a:ext cx="532201" cy="484632"/>
          </a:xfrm>
          <a:prstGeom prs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39" name="Right Arrow 38"/>
          <p:cNvSpPr/>
          <p:nvPr/>
        </p:nvSpPr>
        <p:spPr>
          <a:xfrm>
            <a:off x="6372200" y="4508285"/>
            <a:ext cx="495548" cy="484632"/>
          </a:xfrm>
          <a:prstGeom prs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41" name="Down Arrow 40"/>
          <p:cNvSpPr/>
          <p:nvPr/>
        </p:nvSpPr>
        <p:spPr>
          <a:xfrm>
            <a:off x="7290928" y="5075489"/>
            <a:ext cx="484632" cy="198186"/>
          </a:xfrm>
          <a:prstGeom prst="down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3145048"/>
            <a:ext cx="5064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55" y="5008490"/>
            <a:ext cx="5064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286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722312" y="2996952"/>
            <a:ext cx="8026151" cy="1362075"/>
          </a:xfrm>
        </p:spPr>
        <p:txBody>
          <a:bodyPr/>
          <a:lstStyle/>
          <a:p>
            <a:pPr algn="ctr"/>
            <a:r>
              <a:rPr lang="en-GB" altLang="en-US" dirty="0"/>
              <a:t>Grants for </a:t>
            </a:r>
            <a:r>
              <a:rPr lang="en-GB" altLang="en-US" dirty="0" smtClean="0"/>
              <a:t/>
            </a:r>
            <a:br>
              <a:rPr lang="en-GB" altLang="en-US" dirty="0" smtClean="0"/>
            </a:br>
            <a:r>
              <a:rPr lang="en-GB" altLang="en-US" dirty="0" smtClean="0"/>
              <a:t>Joint Actions </a:t>
            </a:r>
            <a:r>
              <a:rPr lang="en-GB" altLang="en-US" dirty="0"/>
              <a:t>2018 </a:t>
            </a:r>
            <a:br>
              <a:rPr lang="en-GB" altLang="en-US" dirty="0"/>
            </a:br>
            <a:r>
              <a:rPr lang="en-GB" altLang="en-US" dirty="0"/>
              <a:t>What is new?</a:t>
            </a:r>
            <a:r>
              <a:rPr lang="fr-BE" dirty="0"/>
              <a:t/>
            </a:r>
            <a:br>
              <a:rPr lang="fr-BE" dirty="0"/>
            </a:br>
            <a:r>
              <a:rPr lang="en-GB" altLang="en-US" dirty="0"/>
              <a:t/>
            </a:r>
            <a:br>
              <a:rPr lang="en-GB" altLang="en-US" dirty="0"/>
            </a:br>
            <a:endParaRPr lang="en-US" dirty="0"/>
          </a:p>
        </p:txBody>
      </p:sp>
    </p:spTree>
    <p:extLst>
      <p:ext uri="{BB962C8B-B14F-4D97-AF65-F5344CB8AC3E}">
        <p14:creationId xmlns:p14="http://schemas.microsoft.com/office/powerpoint/2010/main" val="3450198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24744"/>
            <a:ext cx="8229600" cy="936625"/>
          </a:xfrm>
          <a:noFill/>
          <a:ln w="9525">
            <a:noFill/>
            <a:miter lim="800000"/>
            <a:headEnd/>
            <a:tailEnd/>
          </a:ln>
        </p:spPr>
        <p:txBody>
          <a:bodyPr vert="horz" wrap="square" lIns="91440" tIns="45720" rIns="91440" bIns="45720" numCol="1" anchor="ctr" anchorCtr="0" compatLnSpc="1">
            <a:prstTxWarp prst="textNoShape">
              <a:avLst/>
            </a:prstTxWarp>
          </a:bodyPr>
          <a:lstStyle/>
          <a:p>
            <a:r>
              <a:rPr lang="fr-BE" dirty="0" smtClean="0"/>
              <a:t>2018 </a:t>
            </a:r>
            <a:r>
              <a:rPr lang="fr-BE" dirty="0"/>
              <a:t>AWP: </a:t>
            </a:r>
            <a:r>
              <a:rPr lang="en-US" dirty="0" smtClean="0"/>
              <a:t>what is new for JA</a:t>
            </a:r>
            <a:endParaRPr lang="en-US" dirty="0"/>
          </a:p>
        </p:txBody>
      </p:sp>
      <p:sp>
        <p:nvSpPr>
          <p:cNvPr id="4" name="Content Placeholder 3"/>
          <p:cNvSpPr>
            <a:spLocks noGrp="1"/>
          </p:cNvSpPr>
          <p:nvPr>
            <p:ph idx="1"/>
          </p:nvPr>
        </p:nvSpPr>
        <p:spPr>
          <a:xfrm>
            <a:off x="323528" y="2060848"/>
            <a:ext cx="8568952" cy="3633788"/>
          </a:xfrm>
        </p:spPr>
        <p:txBody>
          <a:bodyPr/>
          <a:lstStyle/>
          <a:p>
            <a:pPr>
              <a:buFont typeface="Arial" pitchFamily="34" charset="0"/>
              <a:buChar char="•"/>
            </a:pPr>
            <a:r>
              <a:rPr lang="en-US" i="0" dirty="0" smtClean="0"/>
              <a:t>Direct grant</a:t>
            </a:r>
            <a:r>
              <a:rPr lang="en-US" dirty="0" smtClean="0"/>
              <a:t>/ negotiated </a:t>
            </a:r>
            <a:r>
              <a:rPr lang="en-US" i="0" dirty="0" smtClean="0"/>
              <a:t>procedure = &gt; all participants have to be nominated first (no open call!)</a:t>
            </a:r>
          </a:p>
          <a:p>
            <a:pPr>
              <a:buFont typeface="Arial" pitchFamily="34" charset="0"/>
              <a:buChar char="•"/>
            </a:pPr>
            <a:r>
              <a:rPr lang="en-US" b="1" i="0" dirty="0" smtClean="0"/>
              <a:t>Previously: several participating entities from each Member State/ participating country </a:t>
            </a:r>
          </a:p>
          <a:p>
            <a:pPr>
              <a:buFont typeface="Arial" pitchFamily="34" charset="0"/>
              <a:buChar char="•"/>
            </a:pPr>
            <a:r>
              <a:rPr lang="en-US" b="1" i="0" dirty="0" smtClean="0"/>
              <a:t>From 2017: Limited to one </a:t>
            </a:r>
            <a:r>
              <a:rPr lang="en-US" b="1" dirty="0" smtClean="0"/>
              <a:t>participating entity per JA/ per Member State or participating country</a:t>
            </a:r>
            <a:r>
              <a:rPr lang="en-US" b="1" i="0" dirty="0" smtClean="0"/>
              <a:t> </a:t>
            </a:r>
          </a:p>
          <a:p>
            <a:r>
              <a:rPr lang="en-US" b="1" i="0" dirty="0" smtClean="0"/>
              <a:t>2018: </a:t>
            </a:r>
            <a:r>
              <a:rPr lang="en-US" b="1" dirty="0"/>
              <a:t>: </a:t>
            </a:r>
            <a:r>
              <a:rPr lang="en-US" b="1" dirty="0" smtClean="0"/>
              <a:t>one </a:t>
            </a:r>
            <a:r>
              <a:rPr lang="en-US" b="1" dirty="0"/>
              <a:t>participating </a:t>
            </a:r>
            <a:r>
              <a:rPr lang="en-US" b="1" i="0" dirty="0" smtClean="0"/>
              <a:t>Competent </a:t>
            </a:r>
            <a:r>
              <a:rPr lang="en-US" b="1" dirty="0" smtClean="0"/>
              <a:t>A</a:t>
            </a:r>
            <a:r>
              <a:rPr lang="en-US" b="1" i="0" dirty="0" smtClean="0"/>
              <a:t>uthority</a:t>
            </a:r>
            <a:r>
              <a:rPr lang="en-US" b="1" dirty="0" smtClean="0"/>
              <a:t>/per </a:t>
            </a:r>
            <a:r>
              <a:rPr lang="en-US" b="1" dirty="0"/>
              <a:t>Member State or participating country </a:t>
            </a:r>
          </a:p>
        </p:txBody>
      </p:sp>
    </p:spTree>
    <p:extLst>
      <p:ext uri="{BB962C8B-B14F-4D97-AF65-F5344CB8AC3E}">
        <p14:creationId xmlns:p14="http://schemas.microsoft.com/office/powerpoint/2010/main" val="3172710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400" y="1357200"/>
            <a:ext cx="8229600" cy="936625"/>
          </a:xfrm>
        </p:spPr>
        <p:txBody>
          <a:bodyPr/>
          <a:lstStyle/>
          <a:p>
            <a:r>
              <a:rPr lang="fr-BE" dirty="0"/>
              <a:t>The </a:t>
            </a:r>
            <a:r>
              <a:rPr lang="en-US" dirty="0" smtClean="0"/>
              <a:t>role</a:t>
            </a:r>
            <a:r>
              <a:rPr lang="fr-BE" dirty="0" smtClean="0"/>
              <a:t> </a:t>
            </a:r>
            <a:r>
              <a:rPr lang="fr-BE" dirty="0"/>
              <a:t>of the MS</a:t>
            </a:r>
            <a:endParaRPr lang="en-GB" dirty="0"/>
          </a:p>
        </p:txBody>
      </p:sp>
      <p:sp>
        <p:nvSpPr>
          <p:cNvPr id="3" name="Content Placeholder 2"/>
          <p:cNvSpPr>
            <a:spLocks noGrp="1"/>
          </p:cNvSpPr>
          <p:nvPr>
            <p:ph idx="1"/>
          </p:nvPr>
        </p:nvSpPr>
        <p:spPr>
          <a:xfrm>
            <a:off x="457200" y="2204864"/>
            <a:ext cx="8398768" cy="4248472"/>
          </a:xfrm>
        </p:spPr>
        <p:txBody>
          <a:bodyPr/>
          <a:lstStyle/>
          <a:p>
            <a:r>
              <a:rPr lang="fr-BE" dirty="0" smtClean="0"/>
              <a:t>To </a:t>
            </a:r>
            <a:r>
              <a:rPr lang="en-US" dirty="0" smtClean="0"/>
              <a:t>nominate CA participants prior to </a:t>
            </a:r>
            <a:r>
              <a:rPr lang="en-US" dirty="0" err="1" smtClean="0"/>
              <a:t>Chafea</a:t>
            </a:r>
            <a:r>
              <a:rPr lang="en-US" dirty="0" smtClean="0"/>
              <a:t> invitation to prepare the proposal </a:t>
            </a:r>
          </a:p>
          <a:p>
            <a:pPr marL="342900" lvl="1" indent="-342900">
              <a:buFont typeface="Arial" pitchFamily="34" charset="0"/>
              <a:buChar char="•"/>
            </a:pPr>
            <a:endParaRPr lang="fr-BE" b="0" dirty="0"/>
          </a:p>
          <a:p>
            <a:pPr marL="0" lvl="1" indent="0">
              <a:buNone/>
            </a:pPr>
            <a:r>
              <a:rPr lang="fr-BE" sz="3000" dirty="0"/>
              <a:t>Participants</a:t>
            </a:r>
            <a:endParaRPr lang="en-GB" sz="3000" dirty="0"/>
          </a:p>
          <a:p>
            <a:pPr marL="342900" lvl="1" indent="-342900">
              <a:buFont typeface="Arial" pitchFamily="34" charset="0"/>
              <a:buChar char="•"/>
            </a:pPr>
            <a:r>
              <a:rPr lang="en-GB" sz="2400" dirty="0" smtClean="0"/>
              <a:t>Competent authority </a:t>
            </a:r>
            <a:r>
              <a:rPr lang="en-GB" sz="2400" b="0" dirty="0" smtClean="0"/>
              <a:t>(national or regional level), </a:t>
            </a:r>
            <a:r>
              <a:rPr lang="en-GB" sz="2400" b="0" dirty="0">
                <a:ea typeface="+mn-ea"/>
                <a:cs typeface="+mn-cs"/>
              </a:rPr>
              <a:t>that is the eligible body to participate on behalf of the respective Member State/ region and under its responsibility in the relevant action</a:t>
            </a:r>
          </a:p>
        </p:txBody>
      </p:sp>
      <p:pic>
        <p:nvPicPr>
          <p:cNvPr id="4" name="Picture 3"/>
          <p:cNvPicPr/>
          <p:nvPr/>
        </p:nvPicPr>
        <p:blipFill>
          <a:blip r:embed="rId2"/>
          <a:stretch>
            <a:fillRect/>
          </a:stretch>
        </p:blipFill>
        <p:spPr>
          <a:xfrm>
            <a:off x="7164288" y="2949810"/>
            <a:ext cx="1043608" cy="955412"/>
          </a:xfrm>
          <a:prstGeom prst="rect">
            <a:avLst/>
          </a:prstGeom>
        </p:spPr>
      </p:pic>
    </p:spTree>
    <p:extLst>
      <p:ext uri="{BB962C8B-B14F-4D97-AF65-F5344CB8AC3E}">
        <p14:creationId xmlns:p14="http://schemas.microsoft.com/office/powerpoint/2010/main" val="38548455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400" y="1357200"/>
            <a:ext cx="8229600" cy="4520072"/>
          </a:xfrm>
        </p:spPr>
        <p:txBody>
          <a:bodyPr/>
          <a:lstStyle/>
          <a:p>
            <a:pPr marL="0" lvl="1" indent="0">
              <a:buNone/>
            </a:pPr>
            <a:r>
              <a:rPr lang="fr-BE" sz="3000" dirty="0"/>
              <a:t>How </a:t>
            </a:r>
            <a:r>
              <a:rPr lang="en-US" sz="3000" dirty="0" smtClean="0"/>
              <a:t>much co-funding?</a:t>
            </a:r>
            <a:br>
              <a:rPr lang="en-US" sz="3000" dirty="0" smtClean="0"/>
            </a:br>
            <a:endParaRPr lang="en-US" sz="1000" dirty="0" smtClean="0"/>
          </a:p>
          <a:p>
            <a:pPr lvl="1"/>
            <a:r>
              <a:rPr lang="en-GB" b="0" i="1" dirty="0" smtClean="0"/>
              <a:t>EU </a:t>
            </a:r>
            <a:r>
              <a:rPr lang="en-GB" b="0" i="1" dirty="0"/>
              <a:t>contribution is </a:t>
            </a:r>
            <a:r>
              <a:rPr lang="en-GB" i="1" dirty="0"/>
              <a:t>60 % </a:t>
            </a:r>
            <a:r>
              <a:rPr lang="en-GB" b="0" i="1" dirty="0"/>
              <a:t>of the total eligible cost;</a:t>
            </a:r>
          </a:p>
          <a:p>
            <a:pPr lvl="1"/>
            <a:r>
              <a:rPr lang="en-GB" b="0" i="1" dirty="0"/>
              <a:t>In cases of exceptional utility, it is </a:t>
            </a:r>
            <a:r>
              <a:rPr lang="en-GB" i="1" dirty="0"/>
              <a:t>80 %</a:t>
            </a:r>
            <a:r>
              <a:rPr lang="en-GB" b="0" i="1" dirty="0"/>
              <a:t>. </a:t>
            </a:r>
          </a:p>
          <a:p>
            <a:pPr marL="0" lvl="1" indent="0">
              <a:buNone/>
            </a:pPr>
            <a:r>
              <a:rPr lang="en-GB" sz="2800" i="1" dirty="0">
                <a:solidFill>
                  <a:srgbClr val="FF0000"/>
                </a:solidFill>
              </a:rPr>
              <a:t>The co-funding rate applies both to the consortium and individual beneficiary levels</a:t>
            </a:r>
          </a:p>
          <a:p>
            <a:pPr marL="0" indent="0">
              <a:buNone/>
            </a:pPr>
            <a:r>
              <a:rPr lang="en-US" sz="3000" b="1" dirty="0" smtClean="0"/>
              <a:t>Who can participate?</a:t>
            </a:r>
          </a:p>
          <a:p>
            <a:endParaRPr lang="en-US" sz="800" b="1" i="1" dirty="0" smtClean="0"/>
          </a:p>
          <a:p>
            <a:pPr lvl="1"/>
            <a:r>
              <a:rPr lang="en-US" b="0" i="1" dirty="0" smtClean="0"/>
              <a:t>Country eligibility – EU 28 and EEA (Norway and Iceland)</a:t>
            </a:r>
          </a:p>
          <a:p>
            <a:pPr lvl="1"/>
            <a:r>
              <a:rPr lang="en-US" b="0" i="1" dirty="0" smtClean="0"/>
              <a:t>Serbia, Moldova and Bosnia-Herzegovina</a:t>
            </a:r>
          </a:p>
          <a:p>
            <a:pPr marL="457200" lvl="1" indent="0">
              <a:buNone/>
            </a:pPr>
            <a:endParaRPr lang="fr-BE" b="0" i="1" dirty="0"/>
          </a:p>
          <a:p>
            <a:pPr lvl="1"/>
            <a:endParaRPr lang="en-GB" b="0" i="1" dirty="0"/>
          </a:p>
        </p:txBody>
      </p:sp>
    </p:spTree>
    <p:extLst>
      <p:ext uri="{BB962C8B-B14F-4D97-AF65-F5344CB8AC3E}">
        <p14:creationId xmlns:p14="http://schemas.microsoft.com/office/powerpoint/2010/main" val="3328508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18400" y="1357200"/>
            <a:ext cx="8229600" cy="936625"/>
          </a:xfrm>
        </p:spPr>
        <p:txBody>
          <a:bodyPr/>
          <a:lstStyle/>
          <a:p>
            <a:r>
              <a:rPr lang="en-US" dirty="0"/>
              <a:t>Exceptional utility criteria</a:t>
            </a:r>
          </a:p>
        </p:txBody>
      </p:sp>
      <p:sp>
        <p:nvSpPr>
          <p:cNvPr id="16386" name="Content Placeholder 2"/>
          <p:cNvSpPr>
            <a:spLocks noGrp="1"/>
          </p:cNvSpPr>
          <p:nvPr>
            <p:ph idx="1"/>
          </p:nvPr>
        </p:nvSpPr>
        <p:spPr>
          <a:xfrm>
            <a:off x="467544" y="2348880"/>
            <a:ext cx="8229600" cy="4176464"/>
          </a:xfrm>
        </p:spPr>
        <p:txBody>
          <a:bodyPr/>
          <a:lstStyle/>
          <a:p>
            <a:pPr marL="457200" indent="-457200">
              <a:buAutoNum type="arabicPeriod"/>
            </a:pPr>
            <a:r>
              <a:rPr lang="en-GB" sz="2000" dirty="0"/>
              <a:t>At least 30 % of the budget of the proposed action is allocated to MS whose gross national income (GNI) per inhabitant is less than 90 % of the Union average. </a:t>
            </a:r>
          </a:p>
          <a:p>
            <a:pPr marL="0" indent="0">
              <a:buNone/>
            </a:pPr>
            <a:r>
              <a:rPr lang="en-GB" sz="1600" i="1" dirty="0"/>
              <a:t>This criterion intends to promote the participation from MS with a low GNI. </a:t>
            </a:r>
          </a:p>
          <a:p>
            <a:pPr marL="0" indent="0">
              <a:buNone/>
            </a:pPr>
            <a:endParaRPr lang="en-GB" sz="2000" dirty="0"/>
          </a:p>
          <a:p>
            <a:pPr algn="just">
              <a:buFont typeface="+mj-lt"/>
              <a:buAutoNum type="arabicPeriod" startAt="2"/>
            </a:pPr>
            <a:r>
              <a:rPr lang="en-GB" sz="2000" dirty="0"/>
              <a:t>Bodies from at least 14 participating countries participate in the action, out of which at least four are countries whose GNI per inhabitant is less than 90 % of the Union average.</a:t>
            </a:r>
          </a:p>
          <a:p>
            <a:pPr marL="0" indent="0" algn="just">
              <a:buNone/>
            </a:pPr>
            <a:r>
              <a:rPr lang="en-GB" sz="1600" i="1" dirty="0"/>
              <a:t>This criterion promotes wide geographical coverage and the participation of MS authorities from countries with a low GNI.</a:t>
            </a:r>
          </a:p>
          <a:p>
            <a:pPr>
              <a:buFontTx/>
              <a:buChar char="•"/>
            </a:pPr>
            <a:endParaRPr lang="en-US" dirty="0">
              <a:solidFill>
                <a:srgbClr val="FF0000"/>
              </a:solidFill>
            </a:endParaRPr>
          </a:p>
        </p:txBody>
      </p:sp>
    </p:spTree>
    <p:extLst>
      <p:ext uri="{BB962C8B-B14F-4D97-AF65-F5344CB8AC3E}">
        <p14:creationId xmlns:p14="http://schemas.microsoft.com/office/powerpoint/2010/main" val="18027039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400" y="1357200"/>
            <a:ext cx="7776864" cy="5040560"/>
          </a:xfrm>
        </p:spPr>
        <p:txBody>
          <a:bodyPr/>
          <a:lstStyle/>
          <a:p>
            <a:pPr marL="0" lvl="1" indent="0">
              <a:buClr>
                <a:schemeClr val="bg1"/>
              </a:buClr>
              <a:buNone/>
            </a:pPr>
            <a:r>
              <a:rPr lang="en-GB" sz="2400" i="1" dirty="0"/>
              <a:t>Entities affiliated to the nominated competent authorities ('Affiliated entities')</a:t>
            </a:r>
          </a:p>
          <a:p>
            <a:pPr marL="0" lvl="1" indent="0">
              <a:buClr>
                <a:schemeClr val="bg1"/>
              </a:buClr>
              <a:buNone/>
            </a:pPr>
            <a:endParaRPr lang="en-GB" sz="2400" b="0" i="1" dirty="0"/>
          </a:p>
          <a:p>
            <a:pPr marL="0" lvl="1" indent="0">
              <a:buClr>
                <a:schemeClr val="bg1"/>
              </a:buClr>
              <a:buNone/>
            </a:pPr>
            <a:r>
              <a:rPr lang="en-GB" sz="2400" b="0" dirty="0"/>
              <a:t>These are organisations that have a distinct legal personality, but are linked to the nominated competent authority.</a:t>
            </a:r>
          </a:p>
          <a:p>
            <a:pPr marL="0" lvl="1" indent="0">
              <a:buClr>
                <a:schemeClr val="bg1"/>
              </a:buClr>
              <a:buNone/>
            </a:pPr>
            <a:endParaRPr lang="en-GB" sz="2400" b="0" dirty="0"/>
          </a:p>
          <a:p>
            <a:pPr marL="0" lvl="1" indent="0">
              <a:buClr>
                <a:schemeClr val="bg1"/>
              </a:buClr>
              <a:buNone/>
            </a:pPr>
            <a:r>
              <a:rPr lang="en-GB" sz="2400" b="0" dirty="0"/>
              <a:t>Affiliated entities receive co-funding through the participating competent authority. </a:t>
            </a:r>
            <a:endParaRPr lang="en-GB" sz="2400" b="0" dirty="0" smtClean="0"/>
          </a:p>
          <a:p>
            <a:pPr marL="342900" lvl="1" indent="-342900"/>
            <a:r>
              <a:rPr lang="en-GB" sz="2400" b="0" dirty="0" smtClean="0"/>
              <a:t>While </a:t>
            </a:r>
            <a:r>
              <a:rPr lang="en-GB" sz="2400" b="0" dirty="0"/>
              <a:t>they do not sign the grant agreement, they actively contribute to the implementation of the action. </a:t>
            </a:r>
          </a:p>
          <a:p>
            <a:pPr marL="0" lvl="1" indent="0">
              <a:buClr>
                <a:schemeClr val="bg1"/>
              </a:buClr>
              <a:buNone/>
            </a:pPr>
            <a:endParaRPr lang="en-GB" sz="2400" dirty="0"/>
          </a:p>
        </p:txBody>
      </p:sp>
      <p:sp>
        <p:nvSpPr>
          <p:cNvPr id="4" name="Title 1"/>
          <p:cNvSpPr txBox="1">
            <a:spLocks/>
          </p:cNvSpPr>
          <p:nvPr/>
        </p:nvSpPr>
        <p:spPr bwMode="auto">
          <a:xfrm>
            <a:off x="683568" y="444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r" eaLnBrk="1" hangingPunct="1">
              <a:defRPr/>
            </a:pPr>
            <a:endParaRPr lang="en-GB" sz="2400" kern="0" dirty="0">
              <a:solidFill>
                <a:srgbClr val="3166CF"/>
              </a:solidFill>
            </a:endParaRPr>
          </a:p>
        </p:txBody>
      </p:sp>
    </p:spTree>
    <p:extLst>
      <p:ext uri="{BB962C8B-B14F-4D97-AF65-F5344CB8AC3E}">
        <p14:creationId xmlns:p14="http://schemas.microsoft.com/office/powerpoint/2010/main" val="2319857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412777"/>
            <a:ext cx="8229600" cy="936103"/>
          </a:xfrm>
        </p:spPr>
        <p:txBody>
          <a:bodyPr/>
          <a:lstStyle/>
          <a:p>
            <a:pPr lvl="1"/>
            <a:r>
              <a:rPr lang="en-GB" sz="2400" i="1" dirty="0">
                <a:latin typeface="+mn-lt"/>
              </a:rPr>
              <a:t>Other types of participation (without the preliminary submission of a nomination)</a:t>
            </a:r>
            <a:r>
              <a:rPr lang="en-GB" sz="2400" b="0" i="1" dirty="0"/>
              <a:t/>
            </a:r>
            <a:br>
              <a:rPr lang="en-GB" sz="2400" b="0" i="1" dirty="0"/>
            </a:br>
            <a:endParaRPr lang="en-GB" dirty="0"/>
          </a:p>
        </p:txBody>
      </p:sp>
      <p:sp>
        <p:nvSpPr>
          <p:cNvPr id="3" name="Content Placeholder 2"/>
          <p:cNvSpPr>
            <a:spLocks noGrp="1"/>
          </p:cNvSpPr>
          <p:nvPr>
            <p:ph idx="1"/>
          </p:nvPr>
        </p:nvSpPr>
        <p:spPr>
          <a:xfrm>
            <a:off x="457200" y="2276872"/>
            <a:ext cx="8229600" cy="3633788"/>
          </a:xfrm>
        </p:spPr>
        <p:txBody>
          <a:bodyPr/>
          <a:lstStyle/>
          <a:p>
            <a:pPr marL="342900" lvl="1" indent="-342900"/>
            <a:r>
              <a:rPr lang="en-GB" sz="2400" dirty="0" smtClean="0"/>
              <a:t>Subcontractors</a:t>
            </a:r>
            <a:endParaRPr lang="en-GB" sz="2400" dirty="0"/>
          </a:p>
          <a:p>
            <a:pPr marL="0" lvl="1" indent="0">
              <a:buNone/>
            </a:pPr>
            <a:r>
              <a:rPr lang="en-GB" sz="2400" b="0" dirty="0"/>
              <a:t>for the purpose of providing special expertise to the joint action. </a:t>
            </a:r>
          </a:p>
          <a:p>
            <a:pPr marL="342900" lvl="1" indent="-342900"/>
            <a:r>
              <a:rPr lang="en-GB" sz="2400" dirty="0"/>
              <a:t>Collaborating stakeholders</a:t>
            </a:r>
          </a:p>
          <a:p>
            <a:pPr marL="0" lvl="1" indent="0">
              <a:buNone/>
            </a:pPr>
            <a:r>
              <a:rPr lang="en-GB" sz="2400" b="0" dirty="0"/>
              <a:t>These may significantly increase the technical and scientific content of the joint action, as well as its relevance for different users in the Union</a:t>
            </a:r>
          </a:p>
          <a:p>
            <a:pPr marL="0" lvl="1" indent="0">
              <a:buNone/>
            </a:pPr>
            <a:r>
              <a:rPr lang="en-GB" sz="2400" b="0" dirty="0" smtClean="0"/>
              <a:t>It can also ensure </a:t>
            </a:r>
            <a:r>
              <a:rPr lang="en-GB" sz="2400" b="0" dirty="0"/>
              <a:t>appropriate representation of civil society organizations active in the relevant health fields at EU level. </a:t>
            </a:r>
          </a:p>
          <a:p>
            <a:pPr marL="342900" lvl="1" indent="-342900"/>
            <a:endParaRPr lang="en-GB" sz="2400" b="0" dirty="0"/>
          </a:p>
        </p:txBody>
      </p:sp>
      <p:sp>
        <p:nvSpPr>
          <p:cNvPr id="4" name="Title 1"/>
          <p:cNvSpPr txBox="1">
            <a:spLocks/>
          </p:cNvSpPr>
          <p:nvPr/>
        </p:nvSpPr>
        <p:spPr bwMode="auto">
          <a:xfrm>
            <a:off x="683568" y="444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r" eaLnBrk="1" hangingPunct="1">
              <a:defRPr/>
            </a:pPr>
            <a:endParaRPr lang="en-GB" sz="2400" kern="0" dirty="0">
              <a:solidFill>
                <a:srgbClr val="3166CF"/>
              </a:solidFill>
            </a:endParaRPr>
          </a:p>
        </p:txBody>
      </p:sp>
    </p:spTree>
    <p:extLst>
      <p:ext uri="{BB962C8B-B14F-4D97-AF65-F5344CB8AC3E}">
        <p14:creationId xmlns:p14="http://schemas.microsoft.com/office/powerpoint/2010/main" val="645615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Deadline for NOMINATION of  </a:t>
            </a:r>
            <a:br>
              <a:rPr lang="en-GB" dirty="0"/>
            </a:br>
            <a:r>
              <a:rPr lang="en-GB" dirty="0"/>
              <a:t>competent authority</a:t>
            </a:r>
          </a:p>
        </p:txBody>
      </p:sp>
      <p:sp>
        <p:nvSpPr>
          <p:cNvPr id="3" name="Content Placeholder 2"/>
          <p:cNvSpPr>
            <a:spLocks noGrp="1"/>
          </p:cNvSpPr>
          <p:nvPr>
            <p:ph idx="1"/>
          </p:nvPr>
        </p:nvSpPr>
        <p:spPr/>
        <p:txBody>
          <a:bodyPr/>
          <a:lstStyle/>
          <a:p>
            <a:pPr marL="0" indent="0" algn="ctr">
              <a:buNone/>
            </a:pPr>
            <a:endParaRPr lang="en-GB" b="1" dirty="0"/>
          </a:p>
          <a:p>
            <a:pPr marL="0" indent="0" algn="ctr">
              <a:buNone/>
            </a:pPr>
            <a:endParaRPr lang="en-GB" b="1" dirty="0"/>
          </a:p>
          <a:p>
            <a:pPr marL="0" indent="0" algn="ctr">
              <a:buNone/>
            </a:pPr>
            <a:r>
              <a:rPr lang="en-GB" b="1"/>
              <a:t>***** </a:t>
            </a:r>
            <a:r>
              <a:rPr lang="en-GB" b="1" smtClean="0"/>
              <a:t>  13 March 2018   *****</a:t>
            </a:r>
            <a:endParaRPr lang="en-GB" dirty="0"/>
          </a:p>
        </p:txBody>
      </p:sp>
      <p:pic>
        <p:nvPicPr>
          <p:cNvPr id="4" name="Picture 3"/>
          <p:cNvPicPr/>
          <p:nvPr/>
        </p:nvPicPr>
        <p:blipFill>
          <a:blip r:embed="rId2"/>
          <a:stretch>
            <a:fillRect/>
          </a:stretch>
        </p:blipFill>
        <p:spPr>
          <a:xfrm>
            <a:off x="3923928" y="4221088"/>
            <a:ext cx="1368152" cy="1080120"/>
          </a:xfrm>
          <a:prstGeom prst="rect">
            <a:avLst/>
          </a:prstGeom>
        </p:spPr>
      </p:pic>
    </p:spTree>
    <p:extLst>
      <p:ext uri="{BB962C8B-B14F-4D97-AF65-F5344CB8AC3E}">
        <p14:creationId xmlns:p14="http://schemas.microsoft.com/office/powerpoint/2010/main" val="3813878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40247"/>
            <a:ext cx="8229600" cy="936625"/>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What does the 3rd Health </a:t>
            </a:r>
            <a:r>
              <a:rPr lang="en-US" dirty="0" err="1" smtClean="0">
                <a:latin typeface="Verdana" panose="020B0604030504040204" pitchFamily="34" charset="0"/>
                <a:ea typeface="Verdana" panose="020B0604030504040204" pitchFamily="34" charset="0"/>
                <a:cs typeface="Verdana" panose="020B0604030504040204" pitchFamily="34" charset="0"/>
              </a:rPr>
              <a:t>Programme</a:t>
            </a:r>
            <a:r>
              <a:rPr lang="en-US" dirty="0" smtClean="0">
                <a:latin typeface="Verdana" panose="020B0604030504040204" pitchFamily="34" charset="0"/>
                <a:ea typeface="Verdana" panose="020B0604030504040204" pitchFamily="34" charset="0"/>
                <a:cs typeface="Verdana" panose="020B0604030504040204" pitchFamily="34" charset="0"/>
              </a:rPr>
              <a:t> say regarding co-funding of projects?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2603524"/>
            <a:ext cx="8229600" cy="3849812"/>
          </a:xfrm>
        </p:spPr>
        <p:txBody>
          <a:bodyPr/>
          <a:lstStyle/>
          <a:p>
            <a:pPr marL="342900" indent="-342900">
              <a:buFont typeface="Arial" pitchFamily="34" charset="0"/>
              <a:buChar char="•"/>
            </a:pPr>
            <a:r>
              <a:rPr lang="en-GB" sz="2000" dirty="0" smtClean="0">
                <a:latin typeface="Verdana" panose="020B0604030504040204" pitchFamily="34" charset="0"/>
                <a:ea typeface="Verdana" panose="020B0604030504040204" pitchFamily="34" charset="0"/>
                <a:cs typeface="Verdana" panose="020B0604030504040204" pitchFamily="34" charset="0"/>
              </a:rPr>
              <a:t>Grant may be awarded to fund: </a:t>
            </a:r>
          </a:p>
          <a:p>
            <a:pPr marL="1085850" lvl="1" indent="-342900">
              <a:buFont typeface="Arial" pitchFamily="34" charset="0"/>
              <a:buChar char="•"/>
            </a:pPr>
            <a:r>
              <a:rPr lang="en-GB" sz="2000" dirty="0" smtClean="0">
                <a:latin typeface="Verdana" panose="020B0604030504040204" pitchFamily="34" charset="0"/>
                <a:ea typeface="Verdana" panose="020B0604030504040204" pitchFamily="34" charset="0"/>
                <a:cs typeface="Verdana" panose="020B0604030504040204" pitchFamily="34" charset="0"/>
              </a:rPr>
              <a:t>actions </a:t>
            </a:r>
            <a:r>
              <a:rPr lang="en-GB" sz="2000" dirty="0">
                <a:latin typeface="Verdana" panose="020B0604030504040204" pitchFamily="34" charset="0"/>
                <a:ea typeface="Verdana" panose="020B0604030504040204" pitchFamily="34" charset="0"/>
                <a:cs typeface="Verdana" panose="020B0604030504040204" pitchFamily="34" charset="0"/>
              </a:rPr>
              <a:t>having a clear Union added value explicitly provided for </a:t>
            </a:r>
            <a:endParaRPr lang="en-GB" sz="2000" dirty="0" smtClean="0">
              <a:latin typeface="Verdana" panose="020B0604030504040204" pitchFamily="34" charset="0"/>
              <a:ea typeface="Verdana" panose="020B0604030504040204" pitchFamily="34" charset="0"/>
              <a:cs typeface="Verdana" panose="020B0604030504040204" pitchFamily="34" charset="0"/>
            </a:endParaRPr>
          </a:p>
          <a:p>
            <a:pPr marL="1085850" lvl="1" indent="-342900">
              <a:buFont typeface="Arial" pitchFamily="34" charset="0"/>
              <a:buChar char="•"/>
            </a:pPr>
            <a:r>
              <a:rPr lang="en-GB" sz="2000" dirty="0" smtClean="0">
                <a:latin typeface="Verdana" panose="020B0604030504040204" pitchFamily="34" charset="0"/>
                <a:ea typeface="Verdana" panose="020B0604030504040204" pitchFamily="34" charset="0"/>
                <a:cs typeface="Verdana" panose="020B0604030504040204" pitchFamily="34" charset="0"/>
              </a:rPr>
              <a:t>duly </a:t>
            </a:r>
            <a:r>
              <a:rPr lang="en-GB" sz="2000" dirty="0">
                <a:latin typeface="Verdana" panose="020B0604030504040204" pitchFamily="34" charset="0"/>
                <a:ea typeface="Verdana" panose="020B0604030504040204" pitchFamily="34" charset="0"/>
                <a:cs typeface="Verdana" panose="020B0604030504040204" pitchFamily="34" charset="0"/>
              </a:rPr>
              <a:t>justified in the annual work programmes </a:t>
            </a:r>
            <a:endParaRPr lang="en-GB" sz="2000" dirty="0" smtClean="0">
              <a:latin typeface="Verdana" panose="020B0604030504040204" pitchFamily="34" charset="0"/>
              <a:ea typeface="Verdana" panose="020B0604030504040204" pitchFamily="34" charset="0"/>
              <a:cs typeface="Verdana" panose="020B0604030504040204" pitchFamily="34" charset="0"/>
            </a:endParaRPr>
          </a:p>
          <a:p>
            <a:pPr marL="1085850" lvl="1" indent="-342900">
              <a:buFont typeface="Arial" pitchFamily="34" charset="0"/>
              <a:buChar char="•"/>
            </a:pPr>
            <a:r>
              <a:rPr lang="en-GB" sz="2000" dirty="0" smtClean="0">
                <a:latin typeface="Verdana" panose="020B0604030504040204" pitchFamily="34" charset="0"/>
                <a:ea typeface="Verdana" panose="020B0604030504040204" pitchFamily="34" charset="0"/>
                <a:cs typeface="Verdana" panose="020B0604030504040204" pitchFamily="34" charset="0"/>
              </a:rPr>
              <a:t>co- </a:t>
            </a:r>
            <a:r>
              <a:rPr lang="en-GB" sz="2000" dirty="0">
                <a:latin typeface="Verdana" panose="020B0604030504040204" pitchFamily="34" charset="0"/>
                <a:ea typeface="Verdana" panose="020B0604030504040204" pitchFamily="34" charset="0"/>
                <a:cs typeface="Verdana" panose="020B0604030504040204" pitchFamily="34" charset="0"/>
              </a:rPr>
              <a:t>financed by other legally established </a:t>
            </a:r>
            <a:r>
              <a:rPr lang="en-GB" sz="2000" dirty="0" smtClean="0">
                <a:latin typeface="Verdana" panose="020B0604030504040204" pitchFamily="34" charset="0"/>
                <a:ea typeface="Verdana" panose="020B0604030504040204" pitchFamily="34" charset="0"/>
                <a:cs typeface="Verdana" panose="020B0604030504040204" pitchFamily="34" charset="0"/>
              </a:rPr>
              <a:t>organisations:</a:t>
            </a:r>
          </a:p>
          <a:p>
            <a:pPr marL="1485900" lvl="2" indent="-342900">
              <a:buFont typeface="Arial" pitchFamily="34" charset="0"/>
              <a:buChar char="•"/>
            </a:pPr>
            <a:r>
              <a:rPr lang="en-GB" sz="1600" dirty="0">
                <a:latin typeface="Verdana" panose="020B0604030504040204" pitchFamily="34" charset="0"/>
                <a:ea typeface="Verdana" panose="020B0604030504040204" pitchFamily="34" charset="0"/>
                <a:cs typeface="Verdana" panose="020B0604030504040204" pitchFamily="34" charset="0"/>
              </a:rPr>
              <a:t>public sector bodies: research and health institutions, universities and higher education establishments</a:t>
            </a:r>
          </a:p>
          <a:p>
            <a:pPr marL="1485900" lvl="2" indent="-342900">
              <a:buFont typeface="Arial" pitchFamily="34" charset="0"/>
              <a:buChar char="•"/>
            </a:pPr>
            <a:r>
              <a:rPr lang="en-GB" sz="1600" dirty="0">
                <a:latin typeface="Verdana" panose="020B0604030504040204" pitchFamily="34" charset="0"/>
                <a:ea typeface="Verdana" panose="020B0604030504040204" pitchFamily="34" charset="0"/>
                <a:cs typeface="Verdana" panose="020B0604030504040204" pitchFamily="34" charset="0"/>
              </a:rPr>
              <a:t>non-governmental bodies </a:t>
            </a:r>
          </a:p>
          <a:p>
            <a:pPr marL="1485900" lvl="2" indent="-342900">
              <a:buFont typeface="Arial" pitchFamily="34" charset="0"/>
              <a:buChar char="•"/>
            </a:pPr>
            <a:r>
              <a:rPr lang="en-GB" sz="1600" dirty="0">
                <a:latin typeface="Verdana" panose="020B0604030504040204" pitchFamily="34" charset="0"/>
                <a:ea typeface="Verdana" panose="020B0604030504040204" pitchFamily="34" charset="0"/>
                <a:cs typeface="Verdana" panose="020B0604030504040204" pitchFamily="34" charset="0"/>
              </a:rPr>
              <a:t>private bodies</a:t>
            </a:r>
          </a:p>
        </p:txBody>
      </p:sp>
    </p:spTree>
    <p:extLst>
      <p:ext uri="{BB962C8B-B14F-4D97-AF65-F5344CB8AC3E}">
        <p14:creationId xmlns:p14="http://schemas.microsoft.com/office/powerpoint/2010/main" val="639361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800" dirty="0">
                <a:ea typeface="Verdana" pitchFamily="34" charset="0"/>
                <a:cs typeface="Verdana" pitchFamily="34" charset="0"/>
              </a:rPr>
              <a:t>Electronic Grant preparation</a:t>
            </a:r>
            <a:endParaRPr lang="en-GB" sz="28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16120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idx="1"/>
          </p:nvPr>
        </p:nvSpPr>
        <p:spPr>
          <a:xfrm>
            <a:off x="251520" y="2564904"/>
            <a:ext cx="8568952" cy="3633788"/>
          </a:xfrm>
          <a:ln/>
        </p:spPr>
        <p:txBody>
          <a:bodyPr anchor="ctr"/>
          <a:lstStyle/>
          <a:p>
            <a:pPr marL="400050" lvl="1" indent="0">
              <a:spcBef>
                <a:spcPct val="0"/>
              </a:spcBef>
              <a:buClr>
                <a:srgbClr val="2D5EC1"/>
              </a:buClr>
              <a:buNone/>
            </a:pPr>
            <a:r>
              <a:rPr lang="en-US" sz="2400" dirty="0">
                <a:ea typeface="+mn-ea"/>
                <a:cs typeface="+mn-cs"/>
              </a:rPr>
              <a:t>Aligned with the HORIZON 2020 </a:t>
            </a:r>
            <a:r>
              <a:rPr lang="en-US" sz="2400" dirty="0" err="1">
                <a:ea typeface="+mn-ea"/>
                <a:cs typeface="+mn-cs"/>
              </a:rPr>
              <a:t>Programmes</a:t>
            </a:r>
            <a:endParaRPr lang="en-US" sz="2400" dirty="0">
              <a:ea typeface="+mn-ea"/>
              <a:cs typeface="+mn-cs"/>
            </a:endParaRPr>
          </a:p>
          <a:p>
            <a:pPr marL="704850" lvl="1" indent="-304800">
              <a:spcBef>
                <a:spcPct val="0"/>
              </a:spcBef>
              <a:buClr>
                <a:srgbClr val="2D5EC1"/>
              </a:buClr>
            </a:pPr>
            <a:r>
              <a:rPr lang="en-US" b="0" dirty="0" smtClean="0"/>
              <a:t>Electronic Submission</a:t>
            </a:r>
          </a:p>
          <a:p>
            <a:pPr marL="704850" lvl="1" indent="-304800">
              <a:spcBef>
                <a:spcPct val="0"/>
              </a:spcBef>
              <a:buClr>
                <a:srgbClr val="2D5EC1"/>
              </a:buClr>
            </a:pPr>
            <a:r>
              <a:rPr lang="en-US" b="0" dirty="0" smtClean="0"/>
              <a:t>Electronic Evaluation</a:t>
            </a:r>
          </a:p>
          <a:p>
            <a:pPr marL="704850" lvl="1" indent="-304800">
              <a:spcBef>
                <a:spcPct val="0"/>
              </a:spcBef>
              <a:buClr>
                <a:srgbClr val="2D5EC1"/>
              </a:buClr>
            </a:pPr>
            <a:r>
              <a:rPr lang="en-US" b="0" dirty="0" smtClean="0"/>
              <a:t>Electronic Grant preparation and monitoring</a:t>
            </a:r>
          </a:p>
          <a:p>
            <a:pPr marL="704850" lvl="1" indent="-304800">
              <a:spcBef>
                <a:spcPct val="0"/>
              </a:spcBef>
              <a:buClr>
                <a:srgbClr val="2D5EC1"/>
              </a:buClr>
            </a:pPr>
            <a:r>
              <a:rPr lang="en-US" b="0" dirty="0" smtClean="0"/>
              <a:t>Electronic Signatures</a:t>
            </a:r>
          </a:p>
          <a:p>
            <a:pPr marL="304800" indent="-304800">
              <a:spcBef>
                <a:spcPct val="0"/>
              </a:spcBef>
              <a:buClr>
                <a:srgbClr val="2D5EC1"/>
              </a:buClr>
            </a:pPr>
            <a:endParaRPr lang="en-US" dirty="0" smtClean="0"/>
          </a:p>
          <a:p>
            <a:pPr marL="304800" indent="-304800">
              <a:spcBef>
                <a:spcPct val="0"/>
              </a:spcBef>
              <a:buClr>
                <a:srgbClr val="2D5EC1"/>
              </a:buClr>
            </a:pPr>
            <a:r>
              <a:rPr lang="en-US" dirty="0" smtClean="0"/>
              <a:t>Model Grant Agreement, Payments, Cost structure, simplifications</a:t>
            </a:r>
          </a:p>
          <a:p>
            <a:pPr marL="704850" lvl="1" indent="-304800">
              <a:spcBef>
                <a:spcPct val="0"/>
              </a:spcBef>
              <a:buClr>
                <a:srgbClr val="2D5EC1"/>
              </a:buClr>
            </a:pPr>
            <a:endParaRPr lang="en-US" dirty="0"/>
          </a:p>
        </p:txBody>
      </p:sp>
      <p:sp>
        <p:nvSpPr>
          <p:cNvPr id="2" name="Title 1"/>
          <p:cNvSpPr>
            <a:spLocks noGrp="1"/>
          </p:cNvSpPr>
          <p:nvPr>
            <p:ph type="title"/>
          </p:nvPr>
        </p:nvSpPr>
        <p:spPr/>
        <p:txBody>
          <a:bodyPr/>
          <a:lstStyle/>
          <a:p>
            <a:r>
              <a:rPr lang="en-US" dirty="0" smtClean="0">
                <a:ea typeface="Verdana" pitchFamily="34" charset="0"/>
                <a:cs typeface="Verdana" pitchFamily="34" charset="0"/>
              </a:rPr>
              <a:t>3</a:t>
            </a:r>
            <a:r>
              <a:rPr lang="en-US" baseline="30000" dirty="0" smtClean="0">
                <a:ea typeface="Verdana" pitchFamily="34" charset="0"/>
                <a:cs typeface="Verdana" pitchFamily="34" charset="0"/>
              </a:rPr>
              <a:t>rd</a:t>
            </a:r>
            <a:r>
              <a:rPr lang="en-US" dirty="0" smtClean="0">
                <a:ea typeface="Verdana" pitchFamily="34" charset="0"/>
                <a:cs typeface="Verdana" pitchFamily="34" charset="0"/>
              </a:rPr>
              <a:t> Health </a:t>
            </a:r>
            <a:r>
              <a:rPr lang="en-US" dirty="0" err="1" smtClean="0">
                <a:ea typeface="Verdana" pitchFamily="34" charset="0"/>
                <a:cs typeface="Verdana" pitchFamily="34" charset="0"/>
              </a:rPr>
              <a:t>Programe</a:t>
            </a:r>
            <a:r>
              <a:rPr lang="en-US" dirty="0" smtClean="0">
                <a:ea typeface="Verdana" pitchFamily="34" charset="0"/>
                <a:cs typeface="Verdana" pitchFamily="34" charset="0"/>
              </a:rPr>
              <a:t> </a:t>
            </a:r>
            <a:r>
              <a:rPr lang="en-US" dirty="0" smtClean="0"/>
              <a:t>u</a:t>
            </a:r>
            <a:r>
              <a:rPr lang="en-US" dirty="0" smtClean="0">
                <a:ea typeface="Verdana" pitchFamily="34" charset="0"/>
                <a:cs typeface="Verdana" pitchFamily="34" charset="0"/>
              </a:rPr>
              <a:t>se the Electronic </a:t>
            </a:r>
            <a:r>
              <a:rPr lang="en-US" dirty="0">
                <a:ea typeface="Verdana" pitchFamily="34" charset="0"/>
                <a:cs typeface="Verdana" pitchFamily="34" charset="0"/>
              </a:rPr>
              <a:t>Exchange </a:t>
            </a:r>
            <a:r>
              <a:rPr lang="en-US" dirty="0" smtClean="0">
                <a:ea typeface="Verdana" pitchFamily="34" charset="0"/>
                <a:cs typeface="Verdana" pitchFamily="34" charset="0"/>
              </a:rPr>
              <a:t>Systems</a:t>
            </a:r>
            <a:r>
              <a:rPr lang="en-US" dirty="0">
                <a:ea typeface="Verdana" pitchFamily="34" charset="0"/>
                <a:cs typeface="Verdana" pitchFamily="34" charset="0"/>
              </a:rPr>
              <a:t/>
            </a:r>
            <a:br>
              <a:rPr lang="en-US" dirty="0">
                <a:ea typeface="Verdana" pitchFamily="34" charset="0"/>
                <a:cs typeface="Verdana" pitchFamily="34" charset="0"/>
              </a:rPr>
            </a:br>
            <a:endParaRPr lang="en-GB" dirty="0"/>
          </a:p>
        </p:txBody>
      </p:sp>
    </p:spTree>
    <p:extLst>
      <p:ext uri="{BB962C8B-B14F-4D97-AF65-F5344CB8AC3E}">
        <p14:creationId xmlns:p14="http://schemas.microsoft.com/office/powerpoint/2010/main" val="374778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159" y="265781"/>
            <a:ext cx="8712968" cy="1512168"/>
          </a:xfrm>
          <a:prstGeom prst="rect">
            <a:avLst/>
          </a:prstGeom>
          <a:solidFill>
            <a:srgbClr val="FDFBD3"/>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fontAlgn="auto">
              <a:spcBef>
                <a:spcPts val="0"/>
              </a:spcBef>
              <a:spcAft>
                <a:spcPts val="0"/>
              </a:spcAft>
            </a:pPr>
            <a:r>
              <a:rPr lang="fr-BE" sz="1800" b="0" dirty="0" err="1" smtClean="0">
                <a:solidFill>
                  <a:schemeClr val="bg2">
                    <a:lumMod val="75000"/>
                  </a:schemeClr>
                </a:solidFill>
              </a:rPr>
              <a:t>Applying</a:t>
            </a:r>
            <a:r>
              <a:rPr lang="fr-BE" sz="1800" b="0" dirty="0" smtClean="0">
                <a:solidFill>
                  <a:schemeClr val="bg2">
                    <a:lumMod val="75000"/>
                  </a:schemeClr>
                </a:solidFill>
              </a:rPr>
              <a:t> for </a:t>
            </a:r>
            <a:r>
              <a:rPr lang="fr-BE" sz="1800" b="0" dirty="0" err="1" smtClean="0">
                <a:solidFill>
                  <a:schemeClr val="bg2">
                    <a:lumMod val="75000"/>
                  </a:schemeClr>
                </a:solidFill>
              </a:rPr>
              <a:t>funding</a:t>
            </a:r>
            <a:endParaRPr lang="en-GB" sz="1800" b="0" dirty="0">
              <a:solidFill>
                <a:schemeClr val="bg2">
                  <a:lumMod val="75000"/>
                </a:schemeClr>
              </a:solidFill>
            </a:endParaRPr>
          </a:p>
        </p:txBody>
      </p:sp>
      <p:sp>
        <p:nvSpPr>
          <p:cNvPr id="3" name="Chevron 2"/>
          <p:cNvSpPr/>
          <p:nvPr/>
        </p:nvSpPr>
        <p:spPr>
          <a:xfrm>
            <a:off x="533191" y="769837"/>
            <a:ext cx="1872208" cy="792088"/>
          </a:xfrm>
          <a:prstGeom prst="chevron">
            <a:avLst/>
          </a:prstGeom>
          <a:solidFill>
            <a:schemeClr val="accent6">
              <a:lumMod val="40000"/>
              <a:lumOff val="6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600" b="0" dirty="0" err="1">
                <a:solidFill>
                  <a:schemeClr val="tx1"/>
                </a:solidFill>
              </a:rPr>
              <a:t>Find</a:t>
            </a:r>
            <a:r>
              <a:rPr lang="fr-BE" sz="1600" b="0" dirty="0">
                <a:solidFill>
                  <a:schemeClr val="tx1"/>
                </a:solidFill>
              </a:rPr>
              <a:t> </a:t>
            </a:r>
            <a:endParaRPr lang="fr-BE" sz="1600" b="0" dirty="0" smtClean="0">
              <a:solidFill>
                <a:schemeClr val="tx1"/>
              </a:solidFill>
            </a:endParaRPr>
          </a:p>
          <a:p>
            <a:pPr algn="ctr" defTabSz="457200" fontAlgn="auto">
              <a:spcBef>
                <a:spcPts val="0"/>
              </a:spcBef>
              <a:spcAft>
                <a:spcPts val="0"/>
              </a:spcAft>
            </a:pPr>
            <a:r>
              <a:rPr lang="fr-BE" sz="1600" b="0" dirty="0" smtClean="0">
                <a:solidFill>
                  <a:schemeClr val="tx1"/>
                </a:solidFill>
              </a:rPr>
              <a:t>a </a:t>
            </a:r>
            <a:r>
              <a:rPr lang="fr-BE" sz="1600" b="0" dirty="0">
                <a:solidFill>
                  <a:schemeClr val="tx1"/>
                </a:solidFill>
              </a:rPr>
              <a:t>Call</a:t>
            </a:r>
            <a:endParaRPr lang="en-GB" sz="1600" b="0" dirty="0">
              <a:solidFill>
                <a:schemeClr val="tx1"/>
              </a:solidFill>
            </a:endParaRPr>
          </a:p>
        </p:txBody>
      </p:sp>
      <p:sp>
        <p:nvSpPr>
          <p:cNvPr id="6" name="Chevron 5"/>
          <p:cNvSpPr/>
          <p:nvPr/>
        </p:nvSpPr>
        <p:spPr>
          <a:xfrm>
            <a:off x="2237380" y="769837"/>
            <a:ext cx="1944216" cy="792088"/>
          </a:xfrm>
          <a:prstGeom prst="chevron">
            <a:avLst/>
          </a:prstGeom>
          <a:solidFill>
            <a:schemeClr val="accent6">
              <a:lumMod val="40000"/>
              <a:lumOff val="6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600" b="0" dirty="0" err="1">
                <a:solidFill>
                  <a:schemeClr val="tx1"/>
                </a:solidFill>
              </a:rPr>
              <a:t>Find</a:t>
            </a:r>
            <a:r>
              <a:rPr lang="fr-BE" sz="1600" b="0" dirty="0">
                <a:solidFill>
                  <a:schemeClr val="tx1"/>
                </a:solidFill>
              </a:rPr>
              <a:t> </a:t>
            </a:r>
            <a:endParaRPr lang="fr-BE" sz="1600" b="0" dirty="0" smtClean="0">
              <a:solidFill>
                <a:schemeClr val="tx1"/>
              </a:solidFill>
            </a:endParaRPr>
          </a:p>
          <a:p>
            <a:pPr algn="ctr" defTabSz="457200" fontAlgn="auto">
              <a:spcBef>
                <a:spcPts val="0"/>
              </a:spcBef>
              <a:spcAft>
                <a:spcPts val="0"/>
              </a:spcAft>
            </a:pPr>
            <a:r>
              <a:rPr lang="fr-BE" sz="1600" b="0" dirty="0" err="1" smtClean="0">
                <a:solidFill>
                  <a:schemeClr val="tx1"/>
                </a:solidFill>
              </a:rPr>
              <a:t>partners</a:t>
            </a:r>
            <a:endParaRPr lang="en-GB" sz="1600" b="0" dirty="0">
              <a:solidFill>
                <a:schemeClr val="tx1"/>
              </a:solidFill>
            </a:endParaRPr>
          </a:p>
        </p:txBody>
      </p:sp>
      <p:sp>
        <p:nvSpPr>
          <p:cNvPr id="7" name="Chevron 6"/>
          <p:cNvSpPr/>
          <p:nvPr/>
        </p:nvSpPr>
        <p:spPr>
          <a:xfrm>
            <a:off x="4013577" y="769837"/>
            <a:ext cx="2376265" cy="792088"/>
          </a:xfrm>
          <a:prstGeom prst="chevron">
            <a:avLst/>
          </a:prstGeom>
          <a:solidFill>
            <a:schemeClr val="accent6">
              <a:lumMod val="40000"/>
              <a:lumOff val="6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600" b="0" dirty="0" err="1" smtClean="0">
                <a:solidFill>
                  <a:schemeClr val="tx1"/>
                </a:solidFill>
              </a:rPr>
              <a:t>Register</a:t>
            </a:r>
            <a:r>
              <a:rPr lang="fr-BE" sz="1600" b="0" dirty="0">
                <a:solidFill>
                  <a:schemeClr val="tx1"/>
                </a:solidFill>
              </a:rPr>
              <a:t> </a:t>
            </a:r>
            <a:r>
              <a:rPr lang="fr-BE" sz="1600" b="0" dirty="0" smtClean="0">
                <a:solidFill>
                  <a:schemeClr val="tx1"/>
                </a:solidFill>
              </a:rPr>
              <a:t>an organisation</a:t>
            </a:r>
            <a:endParaRPr lang="en-GB" sz="1600" b="0" dirty="0">
              <a:solidFill>
                <a:schemeClr val="tx1"/>
              </a:solidFill>
            </a:endParaRPr>
          </a:p>
        </p:txBody>
      </p:sp>
      <p:sp>
        <p:nvSpPr>
          <p:cNvPr id="8" name="Chevron 7"/>
          <p:cNvSpPr/>
          <p:nvPr/>
        </p:nvSpPr>
        <p:spPr>
          <a:xfrm>
            <a:off x="6221823" y="769837"/>
            <a:ext cx="2592287" cy="792088"/>
          </a:xfrm>
          <a:prstGeom prst="chevron">
            <a:avLst/>
          </a:prstGeom>
          <a:solidFill>
            <a:schemeClr val="accent6">
              <a:lumMod val="40000"/>
              <a:lumOff val="6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600" b="0" dirty="0" err="1" smtClean="0">
                <a:solidFill>
                  <a:schemeClr val="tx1"/>
                </a:solidFill>
              </a:rPr>
              <a:t>Submit</a:t>
            </a:r>
            <a:r>
              <a:rPr lang="fr-BE" sz="1600" b="0" dirty="0" smtClean="0">
                <a:solidFill>
                  <a:schemeClr val="tx1"/>
                </a:solidFill>
              </a:rPr>
              <a:t> a </a:t>
            </a:r>
            <a:r>
              <a:rPr lang="fr-BE" sz="1600" b="0" dirty="0" err="1" smtClean="0">
                <a:solidFill>
                  <a:schemeClr val="tx1"/>
                </a:solidFill>
              </a:rPr>
              <a:t>proposal</a:t>
            </a:r>
            <a:endParaRPr lang="en-GB" sz="1600" b="0" dirty="0">
              <a:solidFill>
                <a:schemeClr val="tx1"/>
              </a:solidFill>
            </a:endParaRPr>
          </a:p>
        </p:txBody>
      </p:sp>
      <p:sp>
        <p:nvSpPr>
          <p:cNvPr id="14" name="Rectangle 13"/>
          <p:cNvSpPr/>
          <p:nvPr/>
        </p:nvSpPr>
        <p:spPr>
          <a:xfrm>
            <a:off x="245159" y="1844824"/>
            <a:ext cx="8712968" cy="1512168"/>
          </a:xfrm>
          <a:prstGeom prst="rect">
            <a:avLst/>
          </a:prstGeom>
          <a:solidFill>
            <a:srgbClr val="FDFBD3"/>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fontAlgn="auto">
              <a:spcBef>
                <a:spcPts val="0"/>
              </a:spcBef>
              <a:spcAft>
                <a:spcPts val="0"/>
              </a:spcAft>
            </a:pPr>
            <a:r>
              <a:rPr lang="fr-BE" sz="1800" b="0" dirty="0" smtClean="0">
                <a:solidFill>
                  <a:schemeClr val="bg2">
                    <a:lumMod val="75000"/>
                  </a:schemeClr>
                </a:solidFill>
              </a:rPr>
              <a:t>Evaluation &amp; Grant signature</a:t>
            </a:r>
            <a:endParaRPr lang="en-GB" sz="1800" b="0" dirty="0">
              <a:solidFill>
                <a:schemeClr val="bg2">
                  <a:lumMod val="75000"/>
                </a:schemeClr>
              </a:solidFill>
            </a:endParaRPr>
          </a:p>
        </p:txBody>
      </p:sp>
      <p:sp>
        <p:nvSpPr>
          <p:cNvPr id="15" name="Chevron 14"/>
          <p:cNvSpPr/>
          <p:nvPr/>
        </p:nvSpPr>
        <p:spPr>
          <a:xfrm>
            <a:off x="533191" y="2362537"/>
            <a:ext cx="2880320" cy="792088"/>
          </a:xfrm>
          <a:prstGeom prst="chevron">
            <a:avLst/>
          </a:prstGeom>
          <a:solidFill>
            <a:schemeClr val="accent1">
              <a:lumMod val="75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600" b="0" dirty="0" smtClean="0">
                <a:solidFill>
                  <a:schemeClr val="tx1"/>
                </a:solidFill>
              </a:rPr>
              <a:t>Evaluation of </a:t>
            </a:r>
            <a:r>
              <a:rPr lang="fr-BE" sz="1600" b="0" dirty="0" err="1" smtClean="0">
                <a:solidFill>
                  <a:schemeClr val="tx1"/>
                </a:solidFill>
              </a:rPr>
              <a:t>proposals</a:t>
            </a:r>
            <a:endParaRPr lang="en-GB" sz="1600" b="0" dirty="0">
              <a:solidFill>
                <a:schemeClr val="tx1"/>
              </a:solidFill>
            </a:endParaRPr>
          </a:p>
        </p:txBody>
      </p:sp>
      <p:sp>
        <p:nvSpPr>
          <p:cNvPr id="16" name="Chevron 15"/>
          <p:cNvSpPr/>
          <p:nvPr/>
        </p:nvSpPr>
        <p:spPr>
          <a:xfrm>
            <a:off x="3221252" y="2375787"/>
            <a:ext cx="2880320" cy="792088"/>
          </a:xfrm>
          <a:prstGeom prst="chevron">
            <a:avLst/>
          </a:prstGeom>
          <a:solidFill>
            <a:schemeClr val="accent1">
              <a:lumMod val="75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600" b="0" dirty="0" smtClean="0">
                <a:solidFill>
                  <a:schemeClr val="tx1"/>
                </a:solidFill>
              </a:rPr>
              <a:t>Grant </a:t>
            </a:r>
            <a:r>
              <a:rPr lang="fr-BE" sz="1600" b="0" dirty="0" err="1">
                <a:solidFill>
                  <a:schemeClr val="tx1"/>
                </a:solidFill>
              </a:rPr>
              <a:t>p</a:t>
            </a:r>
            <a:r>
              <a:rPr lang="fr-BE" sz="1600" b="0" dirty="0" err="1" smtClean="0">
                <a:solidFill>
                  <a:schemeClr val="tx1"/>
                </a:solidFill>
              </a:rPr>
              <a:t>reparation</a:t>
            </a:r>
            <a:endParaRPr lang="en-GB" sz="1600" b="0" dirty="0">
              <a:solidFill>
                <a:schemeClr val="tx1"/>
              </a:solidFill>
            </a:endParaRPr>
          </a:p>
        </p:txBody>
      </p:sp>
      <p:sp>
        <p:nvSpPr>
          <p:cNvPr id="17" name="Chevron 16"/>
          <p:cNvSpPr/>
          <p:nvPr/>
        </p:nvSpPr>
        <p:spPr>
          <a:xfrm>
            <a:off x="5909312" y="2380990"/>
            <a:ext cx="2880320" cy="792088"/>
          </a:xfrm>
          <a:prstGeom prst="chevron">
            <a:avLst/>
          </a:prstGeom>
          <a:solidFill>
            <a:schemeClr val="accent1">
              <a:lumMod val="75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600" b="0" dirty="0" smtClean="0">
                <a:solidFill>
                  <a:schemeClr val="tx1"/>
                </a:solidFill>
              </a:rPr>
              <a:t>Grant signature</a:t>
            </a:r>
            <a:endParaRPr lang="en-GB" sz="1600" b="0" dirty="0">
              <a:solidFill>
                <a:schemeClr val="tx1"/>
              </a:solidFill>
            </a:endParaRPr>
          </a:p>
        </p:txBody>
      </p:sp>
      <p:sp>
        <p:nvSpPr>
          <p:cNvPr id="18" name="Rectangle 17"/>
          <p:cNvSpPr/>
          <p:nvPr/>
        </p:nvSpPr>
        <p:spPr>
          <a:xfrm>
            <a:off x="251520" y="3429000"/>
            <a:ext cx="8712968" cy="1512168"/>
          </a:xfrm>
          <a:prstGeom prst="rect">
            <a:avLst/>
          </a:prstGeom>
          <a:solidFill>
            <a:srgbClr val="FDFBD3"/>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fontAlgn="auto">
              <a:spcBef>
                <a:spcPts val="0"/>
              </a:spcBef>
              <a:spcAft>
                <a:spcPts val="0"/>
              </a:spcAft>
            </a:pPr>
            <a:r>
              <a:rPr lang="fr-BE" sz="1800" b="0" dirty="0" smtClean="0">
                <a:solidFill>
                  <a:schemeClr val="bg2">
                    <a:lumMod val="75000"/>
                  </a:schemeClr>
                </a:solidFill>
              </a:rPr>
              <a:t>Grant Management</a:t>
            </a:r>
            <a:endParaRPr lang="en-GB" sz="1800" b="0" dirty="0">
              <a:solidFill>
                <a:schemeClr val="bg2">
                  <a:lumMod val="75000"/>
                </a:schemeClr>
              </a:solidFill>
            </a:endParaRPr>
          </a:p>
        </p:txBody>
      </p:sp>
      <p:sp>
        <p:nvSpPr>
          <p:cNvPr id="19" name="Chevron 18"/>
          <p:cNvSpPr/>
          <p:nvPr/>
        </p:nvSpPr>
        <p:spPr>
          <a:xfrm>
            <a:off x="539552" y="3946713"/>
            <a:ext cx="1865847" cy="792088"/>
          </a:xfrm>
          <a:prstGeom prst="chevron">
            <a:avLst/>
          </a:prstGeom>
          <a:solidFill>
            <a:srgbClr val="FFE18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600" b="0" dirty="0" smtClean="0">
                <a:solidFill>
                  <a:schemeClr val="tx1"/>
                </a:solidFill>
              </a:rPr>
              <a:t>Reports</a:t>
            </a:r>
            <a:endParaRPr lang="en-GB" sz="1600" b="0" dirty="0">
              <a:solidFill>
                <a:schemeClr val="tx1"/>
              </a:solidFill>
            </a:endParaRPr>
          </a:p>
        </p:txBody>
      </p:sp>
      <p:sp>
        <p:nvSpPr>
          <p:cNvPr id="20" name="Chevron 19"/>
          <p:cNvSpPr/>
          <p:nvPr/>
        </p:nvSpPr>
        <p:spPr>
          <a:xfrm>
            <a:off x="2189930" y="3965166"/>
            <a:ext cx="2448272" cy="792088"/>
          </a:xfrm>
          <a:prstGeom prst="chevron">
            <a:avLst/>
          </a:prstGeom>
          <a:solidFill>
            <a:srgbClr val="FFE18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600" b="0" dirty="0" err="1" smtClean="0">
                <a:solidFill>
                  <a:schemeClr val="tx1"/>
                </a:solidFill>
              </a:rPr>
              <a:t>Dissemination</a:t>
            </a:r>
            <a:r>
              <a:rPr lang="fr-BE" sz="1600" b="0" dirty="0" smtClean="0">
                <a:solidFill>
                  <a:schemeClr val="tx1"/>
                </a:solidFill>
              </a:rPr>
              <a:t> of </a:t>
            </a:r>
            <a:r>
              <a:rPr lang="fr-BE" sz="1600" b="0" dirty="0" err="1" smtClean="0">
                <a:solidFill>
                  <a:schemeClr val="tx1"/>
                </a:solidFill>
              </a:rPr>
              <a:t>results</a:t>
            </a:r>
            <a:endParaRPr lang="en-GB" sz="1600" b="0" dirty="0">
              <a:solidFill>
                <a:schemeClr val="tx1"/>
              </a:solidFill>
            </a:endParaRPr>
          </a:p>
        </p:txBody>
      </p:sp>
      <p:sp>
        <p:nvSpPr>
          <p:cNvPr id="21" name="Chevron 20"/>
          <p:cNvSpPr/>
          <p:nvPr/>
        </p:nvSpPr>
        <p:spPr>
          <a:xfrm>
            <a:off x="4422733" y="3970706"/>
            <a:ext cx="2232247" cy="792088"/>
          </a:xfrm>
          <a:prstGeom prst="chevron">
            <a:avLst/>
          </a:prstGeom>
          <a:solidFill>
            <a:srgbClr val="FFE18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600" b="0" dirty="0" err="1" smtClean="0">
                <a:solidFill>
                  <a:schemeClr val="tx1"/>
                </a:solidFill>
              </a:rPr>
              <a:t>Amend-ments</a:t>
            </a:r>
            <a:endParaRPr lang="en-GB" sz="1600" b="0" dirty="0">
              <a:solidFill>
                <a:schemeClr val="tx1"/>
              </a:solidFill>
            </a:endParaRPr>
          </a:p>
        </p:txBody>
      </p:sp>
      <p:sp>
        <p:nvSpPr>
          <p:cNvPr id="22" name="Chevron 21"/>
          <p:cNvSpPr/>
          <p:nvPr/>
        </p:nvSpPr>
        <p:spPr>
          <a:xfrm>
            <a:off x="6439511" y="3965166"/>
            <a:ext cx="2374599" cy="792088"/>
          </a:xfrm>
          <a:prstGeom prst="chevron">
            <a:avLst/>
          </a:prstGeom>
          <a:solidFill>
            <a:srgbClr val="FFE18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600" b="0" dirty="0" smtClean="0">
                <a:solidFill>
                  <a:schemeClr val="tx1"/>
                </a:solidFill>
              </a:rPr>
              <a:t>Audits &amp; certifications</a:t>
            </a:r>
            <a:endParaRPr lang="en-GB" sz="1600" b="0" dirty="0">
              <a:solidFill>
                <a:schemeClr val="tx1"/>
              </a:solidFill>
            </a:endParaRPr>
          </a:p>
        </p:txBody>
      </p:sp>
      <p:sp>
        <p:nvSpPr>
          <p:cNvPr id="23" name="Rectangle 22"/>
          <p:cNvSpPr/>
          <p:nvPr/>
        </p:nvSpPr>
        <p:spPr>
          <a:xfrm>
            <a:off x="245159" y="5013176"/>
            <a:ext cx="8712968" cy="1512168"/>
          </a:xfrm>
          <a:prstGeom prst="rect">
            <a:avLst/>
          </a:prstGeom>
          <a:solidFill>
            <a:srgbClr val="FDFBD3"/>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fontAlgn="auto">
              <a:spcBef>
                <a:spcPts val="0"/>
              </a:spcBef>
              <a:spcAft>
                <a:spcPts val="0"/>
              </a:spcAft>
            </a:pPr>
            <a:r>
              <a:rPr lang="fr-BE" sz="1800" b="0" dirty="0" smtClean="0">
                <a:solidFill>
                  <a:schemeClr val="bg2">
                    <a:lumMod val="75000"/>
                  </a:schemeClr>
                </a:solidFill>
              </a:rPr>
              <a:t>Experts opinion</a:t>
            </a:r>
            <a:endParaRPr lang="en-GB" sz="1800" b="0" dirty="0">
              <a:solidFill>
                <a:schemeClr val="bg2">
                  <a:lumMod val="75000"/>
                </a:schemeClr>
              </a:solidFill>
            </a:endParaRPr>
          </a:p>
        </p:txBody>
      </p:sp>
      <p:sp>
        <p:nvSpPr>
          <p:cNvPr id="24" name="Chevron 23"/>
          <p:cNvSpPr/>
          <p:nvPr/>
        </p:nvSpPr>
        <p:spPr>
          <a:xfrm>
            <a:off x="539552" y="5373216"/>
            <a:ext cx="2448272" cy="792088"/>
          </a:xfrm>
          <a:prstGeom prst="chevron">
            <a:avLst/>
          </a:prstGeom>
          <a:solidFill>
            <a:srgbClr val="B9E1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600" b="0" dirty="0" smtClean="0">
                <a:solidFill>
                  <a:schemeClr val="tx1"/>
                </a:solidFill>
              </a:rPr>
              <a:t>Expert registration</a:t>
            </a:r>
            <a:endParaRPr lang="en-GB" sz="1600" b="0" dirty="0">
              <a:solidFill>
                <a:schemeClr val="tx1"/>
              </a:solidFill>
            </a:endParaRPr>
          </a:p>
        </p:txBody>
      </p:sp>
      <p:sp>
        <p:nvSpPr>
          <p:cNvPr id="25" name="Chevron 24"/>
          <p:cNvSpPr/>
          <p:nvPr/>
        </p:nvSpPr>
        <p:spPr>
          <a:xfrm>
            <a:off x="2804623" y="5373216"/>
            <a:ext cx="2448272" cy="792088"/>
          </a:xfrm>
          <a:prstGeom prst="chevron">
            <a:avLst/>
          </a:prstGeom>
          <a:solidFill>
            <a:srgbClr val="B9E1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600" b="0" dirty="0" err="1" smtClean="0">
                <a:solidFill>
                  <a:schemeClr val="tx1"/>
                </a:solidFill>
              </a:rPr>
              <a:t>Contracting</a:t>
            </a:r>
            <a:r>
              <a:rPr lang="fr-BE" sz="1600" b="0" dirty="0" smtClean="0">
                <a:solidFill>
                  <a:schemeClr val="tx1"/>
                </a:solidFill>
              </a:rPr>
              <a:t> &amp; </a:t>
            </a:r>
            <a:r>
              <a:rPr lang="fr-BE" sz="1600" b="0" dirty="0" err="1">
                <a:solidFill>
                  <a:schemeClr val="tx1"/>
                </a:solidFill>
              </a:rPr>
              <a:t>p</a:t>
            </a:r>
            <a:r>
              <a:rPr lang="fr-BE" sz="1600" b="0" dirty="0" err="1" smtClean="0">
                <a:solidFill>
                  <a:schemeClr val="tx1"/>
                </a:solidFill>
              </a:rPr>
              <a:t>ayment</a:t>
            </a:r>
            <a:endParaRPr lang="en-GB" sz="1600" b="0" dirty="0">
              <a:solidFill>
                <a:schemeClr val="tx1"/>
              </a:solidFill>
            </a:endParaRPr>
          </a:p>
        </p:txBody>
      </p:sp>
      <p:sp>
        <p:nvSpPr>
          <p:cNvPr id="26" name="Chevron 25"/>
          <p:cNvSpPr/>
          <p:nvPr/>
        </p:nvSpPr>
        <p:spPr>
          <a:xfrm>
            <a:off x="5069695" y="5373216"/>
            <a:ext cx="3719937" cy="792088"/>
          </a:xfrm>
          <a:prstGeom prst="chevron">
            <a:avLst/>
          </a:prstGeom>
          <a:solidFill>
            <a:srgbClr val="B9E1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600" b="0" dirty="0" smtClean="0">
                <a:solidFill>
                  <a:schemeClr val="tx1"/>
                </a:solidFill>
              </a:rPr>
              <a:t>Expert </a:t>
            </a:r>
            <a:r>
              <a:rPr lang="fr-BE" sz="1600" b="0" dirty="0" err="1" smtClean="0">
                <a:solidFill>
                  <a:schemeClr val="tx1"/>
                </a:solidFill>
              </a:rPr>
              <a:t>roles</a:t>
            </a:r>
            <a:r>
              <a:rPr lang="fr-BE" sz="1600" b="0" dirty="0" smtClean="0">
                <a:solidFill>
                  <a:schemeClr val="tx1"/>
                </a:solidFill>
              </a:rPr>
              <a:t> &amp; </a:t>
            </a:r>
            <a:r>
              <a:rPr lang="fr-BE" sz="1600" b="0" dirty="0" err="1" smtClean="0">
                <a:solidFill>
                  <a:schemeClr val="tx1"/>
                </a:solidFill>
              </a:rPr>
              <a:t>tasks</a:t>
            </a:r>
            <a:r>
              <a:rPr lang="fr-BE" sz="1600" b="0" dirty="0" smtClean="0">
                <a:solidFill>
                  <a:schemeClr val="tx1"/>
                </a:solidFill>
              </a:rPr>
              <a:t> </a:t>
            </a:r>
            <a:endParaRPr lang="en-GB" sz="1600" b="0" dirty="0">
              <a:solidFill>
                <a:schemeClr val="tx1"/>
              </a:solidFill>
            </a:endParaRPr>
          </a:p>
        </p:txBody>
      </p:sp>
    </p:spTree>
    <p:extLst>
      <p:ext uri="{BB962C8B-B14F-4D97-AF65-F5344CB8AC3E}">
        <p14:creationId xmlns:p14="http://schemas.microsoft.com/office/powerpoint/2010/main" val="18834991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8"/>
          <p:cNvSpPr>
            <a:spLocks noChangeArrowheads="1"/>
          </p:cNvSpPr>
          <p:nvPr/>
        </p:nvSpPr>
        <p:spPr bwMode="auto">
          <a:xfrm>
            <a:off x="84138" y="1916113"/>
            <a:ext cx="9036050" cy="32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1500"/>
              </a:spcBef>
              <a:defRPr/>
            </a:pPr>
            <a:endParaRPr lang="en-GB" sz="2200" b="0" dirty="0">
              <a:solidFill>
                <a:srgbClr val="0F5494"/>
              </a:solidFill>
            </a:endParaRPr>
          </a:p>
          <a:p>
            <a:pPr marL="342900" indent="-342900">
              <a:spcBef>
                <a:spcPts val="1500"/>
              </a:spcBef>
              <a:buFont typeface="Arial" pitchFamily="34" charset="0"/>
              <a:buChar char="•"/>
              <a:defRPr/>
            </a:pPr>
            <a:endParaRPr lang="fr-BE" sz="2200" b="0" dirty="0">
              <a:solidFill>
                <a:srgbClr val="0F5494"/>
              </a:solidFill>
            </a:endParaRPr>
          </a:p>
          <a:p>
            <a:pPr marL="342900" indent="-342900">
              <a:spcBef>
                <a:spcPts val="1500"/>
              </a:spcBef>
              <a:buFont typeface="Arial" pitchFamily="34" charset="0"/>
              <a:buChar char="•"/>
              <a:defRPr/>
            </a:pPr>
            <a:endParaRPr lang="fr-BE" sz="2200" b="0" dirty="0">
              <a:solidFill>
                <a:srgbClr val="0F5494"/>
              </a:solidFill>
            </a:endParaRPr>
          </a:p>
          <a:p>
            <a:pPr marL="342900" indent="-342900">
              <a:spcBef>
                <a:spcPts val="1500"/>
              </a:spcBef>
              <a:buFont typeface="Arial" pitchFamily="34" charset="0"/>
              <a:buChar char="•"/>
              <a:defRPr/>
            </a:pPr>
            <a:endParaRPr lang="fr-BE" sz="2200" b="0" dirty="0">
              <a:solidFill>
                <a:srgbClr val="0F5494"/>
              </a:solidFill>
            </a:endParaRPr>
          </a:p>
        </p:txBody>
      </p:sp>
      <p:sp>
        <p:nvSpPr>
          <p:cNvPr id="2" name="Title 1"/>
          <p:cNvSpPr>
            <a:spLocks noGrp="1"/>
          </p:cNvSpPr>
          <p:nvPr>
            <p:ph type="title"/>
          </p:nvPr>
        </p:nvSpPr>
        <p:spPr>
          <a:xfrm>
            <a:off x="468313" y="1196752"/>
            <a:ext cx="8229600" cy="936625"/>
          </a:xfrm>
        </p:spPr>
        <p:txBody>
          <a:bodyPr/>
          <a:lstStyle/>
          <a:p>
            <a:r>
              <a:rPr lang="en-GB" dirty="0"/>
              <a:t>New system = new terminology (1</a:t>
            </a:r>
            <a:r>
              <a:rPr lang="en-GB" dirty="0" smtClean="0"/>
              <a:t>)</a:t>
            </a:r>
            <a:endParaRPr lang="en-GB" dirty="0"/>
          </a:p>
        </p:txBody>
      </p:sp>
      <p:sp>
        <p:nvSpPr>
          <p:cNvPr id="3" name="Content Placeholder 2"/>
          <p:cNvSpPr>
            <a:spLocks noGrp="1"/>
          </p:cNvSpPr>
          <p:nvPr>
            <p:ph idx="1"/>
          </p:nvPr>
        </p:nvSpPr>
        <p:spPr>
          <a:xfrm>
            <a:off x="457200" y="2204864"/>
            <a:ext cx="8229600" cy="4248472"/>
          </a:xfrm>
        </p:spPr>
        <p:txBody>
          <a:bodyPr>
            <a:normAutofit fontScale="77500" lnSpcReduction="20000"/>
          </a:bodyPr>
          <a:lstStyle/>
          <a:p>
            <a:pPr>
              <a:spcBef>
                <a:spcPts val="1500"/>
              </a:spcBef>
              <a:defRPr/>
            </a:pPr>
            <a:r>
              <a:rPr lang="en-GB" sz="2600" dirty="0"/>
              <a:t>The </a:t>
            </a:r>
            <a:r>
              <a:rPr lang="en-GB" sz="2600" b="1" dirty="0"/>
              <a:t>Participant Portal (PP) </a:t>
            </a:r>
            <a:r>
              <a:rPr lang="en-GB" sz="2600" dirty="0"/>
              <a:t>is the website hosting the information about funding for the third Health Programme (2014-2020) and Horizon 2020 programmes </a:t>
            </a:r>
            <a:r>
              <a:rPr lang="en-GB" sz="2600" dirty="0">
                <a:hlinkClick r:id="rId2"/>
              </a:rPr>
              <a:t>http://ec.europa.eu/research/participants/portal/desktop/en/home.html</a:t>
            </a:r>
            <a:r>
              <a:rPr lang="en-GB" sz="2600" dirty="0"/>
              <a:t> </a:t>
            </a:r>
          </a:p>
          <a:p>
            <a:pPr>
              <a:spcBef>
                <a:spcPts val="1500"/>
              </a:spcBef>
              <a:defRPr/>
            </a:pPr>
            <a:r>
              <a:rPr lang="en-GB" sz="2600" dirty="0"/>
              <a:t>The </a:t>
            </a:r>
            <a:r>
              <a:rPr lang="en-GB" sz="2600" b="1" dirty="0"/>
              <a:t>ECAS account </a:t>
            </a:r>
            <a:r>
              <a:rPr lang="en-GB" sz="2600" dirty="0"/>
              <a:t>is the European Commission's Authentication Service. It is the system for logging on to a whole range of websites and online services run by the Commission. </a:t>
            </a:r>
          </a:p>
          <a:p>
            <a:pPr>
              <a:spcBef>
                <a:spcPts val="1500"/>
              </a:spcBef>
              <a:defRPr/>
            </a:pPr>
            <a:r>
              <a:rPr lang="en-GB" sz="2600" dirty="0"/>
              <a:t>The </a:t>
            </a:r>
            <a:r>
              <a:rPr lang="en-GB" sz="2600" b="1" dirty="0"/>
              <a:t>Beneficiary Register </a:t>
            </a:r>
            <a:r>
              <a:rPr lang="en-GB" sz="2600" dirty="0"/>
              <a:t>is the European Commission's online register of the beneficiaries participating in </a:t>
            </a:r>
            <a:r>
              <a:rPr lang="en-GB" sz="2600" dirty="0" smtClean="0"/>
              <a:t>EU Programmes, such as </a:t>
            </a:r>
            <a:r>
              <a:rPr lang="en-GB" sz="2600" dirty="0"/>
              <a:t>Horizon 2020 </a:t>
            </a:r>
            <a:r>
              <a:rPr lang="en-GB" sz="2600" dirty="0" smtClean="0"/>
              <a:t>programmes, the </a:t>
            </a:r>
            <a:r>
              <a:rPr lang="en-GB" sz="2600" dirty="0"/>
              <a:t>Health and Consumers Programmes and </a:t>
            </a:r>
            <a:r>
              <a:rPr lang="en-GB" sz="2600" dirty="0" smtClean="0"/>
              <a:t>others</a:t>
            </a:r>
            <a:r>
              <a:rPr lang="en-GB" dirty="0" smtClean="0"/>
              <a:t>. </a:t>
            </a:r>
            <a:endParaRPr lang="en-GB" dirty="0"/>
          </a:p>
        </p:txBody>
      </p:sp>
    </p:spTree>
    <p:extLst>
      <p:ext uri="{BB962C8B-B14F-4D97-AF65-F5344CB8AC3E}">
        <p14:creationId xmlns:p14="http://schemas.microsoft.com/office/powerpoint/2010/main" val="8598084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8"/>
          <p:cNvSpPr>
            <a:spLocks noChangeArrowheads="1"/>
          </p:cNvSpPr>
          <p:nvPr/>
        </p:nvSpPr>
        <p:spPr bwMode="auto">
          <a:xfrm>
            <a:off x="84138" y="1916113"/>
            <a:ext cx="9036050" cy="32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1500"/>
              </a:spcBef>
              <a:defRPr/>
            </a:pPr>
            <a:endParaRPr lang="en-GB" sz="2200" b="0" dirty="0">
              <a:solidFill>
                <a:srgbClr val="0F5494"/>
              </a:solidFill>
            </a:endParaRPr>
          </a:p>
          <a:p>
            <a:pPr marL="342900" indent="-342900">
              <a:spcBef>
                <a:spcPts val="1500"/>
              </a:spcBef>
              <a:buFont typeface="Arial" pitchFamily="34" charset="0"/>
              <a:buChar char="•"/>
              <a:defRPr/>
            </a:pPr>
            <a:endParaRPr lang="fr-BE" sz="2200" b="0" dirty="0">
              <a:solidFill>
                <a:srgbClr val="0F5494"/>
              </a:solidFill>
            </a:endParaRPr>
          </a:p>
          <a:p>
            <a:pPr marL="342900" indent="-342900">
              <a:spcBef>
                <a:spcPts val="1500"/>
              </a:spcBef>
              <a:buFont typeface="Arial" pitchFamily="34" charset="0"/>
              <a:buChar char="•"/>
              <a:defRPr/>
            </a:pPr>
            <a:endParaRPr lang="fr-BE" sz="2200" b="0" dirty="0">
              <a:solidFill>
                <a:srgbClr val="0F5494"/>
              </a:solidFill>
            </a:endParaRPr>
          </a:p>
          <a:p>
            <a:pPr marL="342900" indent="-342900">
              <a:spcBef>
                <a:spcPts val="1500"/>
              </a:spcBef>
              <a:buFont typeface="Arial" pitchFamily="34" charset="0"/>
              <a:buChar char="•"/>
              <a:defRPr/>
            </a:pPr>
            <a:endParaRPr lang="fr-BE" sz="2200" b="0" dirty="0">
              <a:solidFill>
                <a:srgbClr val="0F5494"/>
              </a:solidFill>
            </a:endParaRPr>
          </a:p>
        </p:txBody>
      </p:sp>
      <p:sp>
        <p:nvSpPr>
          <p:cNvPr id="2" name="Title 1"/>
          <p:cNvSpPr>
            <a:spLocks noGrp="1"/>
          </p:cNvSpPr>
          <p:nvPr>
            <p:ph type="title"/>
          </p:nvPr>
        </p:nvSpPr>
        <p:spPr>
          <a:xfrm>
            <a:off x="468313" y="1052736"/>
            <a:ext cx="8229600" cy="936625"/>
          </a:xfrm>
        </p:spPr>
        <p:txBody>
          <a:bodyPr/>
          <a:lstStyle/>
          <a:p>
            <a:r>
              <a:rPr lang="en-GB" dirty="0"/>
              <a:t>New system = new terminology </a:t>
            </a:r>
            <a:r>
              <a:rPr lang="en-GB" dirty="0" smtClean="0"/>
              <a:t>(2)</a:t>
            </a:r>
            <a:endParaRPr lang="en-GB" dirty="0"/>
          </a:p>
        </p:txBody>
      </p:sp>
      <p:sp>
        <p:nvSpPr>
          <p:cNvPr id="3" name="Content Placeholder 2"/>
          <p:cNvSpPr>
            <a:spLocks noGrp="1"/>
          </p:cNvSpPr>
          <p:nvPr>
            <p:ph idx="1"/>
          </p:nvPr>
        </p:nvSpPr>
        <p:spPr>
          <a:xfrm>
            <a:off x="323528" y="2204864"/>
            <a:ext cx="8229600" cy="3633788"/>
          </a:xfrm>
        </p:spPr>
        <p:txBody>
          <a:bodyPr>
            <a:normAutofit fontScale="92500"/>
          </a:bodyPr>
          <a:lstStyle/>
          <a:p>
            <a:pPr>
              <a:spcBef>
                <a:spcPts val="1500"/>
              </a:spcBef>
              <a:defRPr/>
            </a:pPr>
            <a:r>
              <a:rPr lang="en-GB" dirty="0"/>
              <a:t>The </a:t>
            </a:r>
            <a:r>
              <a:rPr lang="en-GB" b="1" dirty="0"/>
              <a:t>Participant Identification Code (PIC number) </a:t>
            </a:r>
            <a:r>
              <a:rPr lang="en-GB" dirty="0"/>
              <a:t>is a </a:t>
            </a:r>
            <a:r>
              <a:rPr lang="en-GB" dirty="0" smtClean="0"/>
              <a:t>9-digit </a:t>
            </a:r>
            <a:r>
              <a:rPr lang="en-GB" dirty="0"/>
              <a:t>participant identification code, </a:t>
            </a:r>
            <a:r>
              <a:rPr lang="en-GB" dirty="0" smtClean="0"/>
              <a:t>unique, </a:t>
            </a:r>
            <a:r>
              <a:rPr lang="en-GB" dirty="0"/>
              <a:t>received upon completing the registration of the entity online</a:t>
            </a:r>
          </a:p>
          <a:p>
            <a:pPr>
              <a:spcBef>
                <a:spcPts val="1500"/>
              </a:spcBef>
              <a:defRPr/>
            </a:pPr>
            <a:r>
              <a:rPr lang="en-GB" dirty="0"/>
              <a:t>The </a:t>
            </a:r>
            <a:r>
              <a:rPr lang="en-GB" b="1" dirty="0"/>
              <a:t>LEAR (Legal Entity Appointed Representative)</a:t>
            </a:r>
            <a:r>
              <a:rPr lang="en-GB" dirty="0"/>
              <a:t> is the appointed representative within the beneficiary organisation. </a:t>
            </a:r>
            <a:endParaRPr lang="en-GB" dirty="0" smtClean="0"/>
          </a:p>
          <a:p>
            <a:pPr>
              <a:spcBef>
                <a:spcPts val="1500"/>
              </a:spcBef>
              <a:defRPr/>
            </a:pPr>
            <a:r>
              <a:rPr lang="en-GB" dirty="0" smtClean="0"/>
              <a:t>He/she </a:t>
            </a:r>
            <a:r>
              <a:rPr lang="en-GB" dirty="0"/>
              <a:t>is authorized to sign the grant agreement and action's documents on behalf of the organisation</a:t>
            </a:r>
          </a:p>
        </p:txBody>
      </p:sp>
    </p:spTree>
    <p:extLst>
      <p:ext uri="{BB962C8B-B14F-4D97-AF65-F5344CB8AC3E}">
        <p14:creationId xmlns:p14="http://schemas.microsoft.com/office/powerpoint/2010/main" val="33791061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Submission</a:t>
            </a:r>
            <a:r>
              <a:rPr lang="fr-BE" dirty="0" smtClean="0"/>
              <a:t> </a:t>
            </a:r>
            <a:r>
              <a:rPr lang="fr-BE" dirty="0" err="1" smtClean="0"/>
              <a:t>Procedure</a:t>
            </a:r>
            <a:r>
              <a:rPr lang="fr-BE" dirty="0" smtClean="0"/>
              <a:t> </a:t>
            </a:r>
            <a:r>
              <a:rPr lang="fr-BE" dirty="0" err="1" smtClean="0"/>
              <a:t>steps</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fr-BE" dirty="0" err="1" smtClean="0"/>
              <a:t>Find</a:t>
            </a:r>
            <a:r>
              <a:rPr lang="fr-BE" dirty="0" smtClean="0"/>
              <a:t> </a:t>
            </a:r>
            <a:r>
              <a:rPr lang="fr-BE" dirty="0" err="1" smtClean="0"/>
              <a:t>your</a:t>
            </a:r>
            <a:r>
              <a:rPr lang="fr-BE" dirty="0" smtClean="0"/>
              <a:t> call and </a:t>
            </a:r>
            <a:r>
              <a:rPr lang="fr-BE" dirty="0" err="1" smtClean="0"/>
              <a:t>priority</a:t>
            </a:r>
            <a:endParaRPr lang="fr-BE" dirty="0"/>
          </a:p>
          <a:p>
            <a:pPr marL="457200" indent="-457200">
              <a:buFont typeface="+mj-lt"/>
              <a:buAutoNum type="arabicPeriod"/>
            </a:pPr>
            <a:r>
              <a:rPr lang="en-GB" dirty="0" smtClean="0"/>
              <a:t>Find </a:t>
            </a:r>
            <a:r>
              <a:rPr lang="en-GB" dirty="0"/>
              <a:t>project </a:t>
            </a:r>
            <a:r>
              <a:rPr lang="en-GB" dirty="0" smtClean="0"/>
              <a:t>partners</a:t>
            </a:r>
            <a:endParaRPr lang="fr-BE" dirty="0" smtClean="0"/>
          </a:p>
          <a:p>
            <a:pPr marL="457200" indent="-457200">
              <a:buFont typeface="+mj-lt"/>
              <a:buAutoNum type="arabicPeriod"/>
            </a:pPr>
            <a:r>
              <a:rPr lang="fr-BE" dirty="0" err="1" smtClean="0"/>
              <a:t>Create</a:t>
            </a:r>
            <a:r>
              <a:rPr lang="fr-BE" dirty="0" smtClean="0"/>
              <a:t> a ECAS user </a:t>
            </a:r>
            <a:r>
              <a:rPr lang="fr-BE" dirty="0" err="1" smtClean="0"/>
              <a:t>account</a:t>
            </a:r>
            <a:endParaRPr lang="fr-BE" dirty="0" smtClean="0"/>
          </a:p>
          <a:p>
            <a:pPr marL="457200" indent="-457200">
              <a:buFont typeface="+mj-lt"/>
              <a:buAutoNum type="arabicPeriod"/>
            </a:pPr>
            <a:r>
              <a:rPr lang="fr-BE" dirty="0" err="1" smtClean="0"/>
              <a:t>Register</a:t>
            </a:r>
            <a:r>
              <a:rPr lang="fr-BE" dirty="0" smtClean="0"/>
              <a:t> an organisation (PIC </a:t>
            </a:r>
            <a:r>
              <a:rPr lang="fr-BE" dirty="0" err="1" smtClean="0"/>
              <a:t>number</a:t>
            </a:r>
            <a:r>
              <a:rPr lang="fr-BE" dirty="0"/>
              <a:t>)</a:t>
            </a:r>
            <a:endParaRPr lang="fr-BE" dirty="0" smtClean="0"/>
          </a:p>
          <a:p>
            <a:pPr marL="457200" indent="-457200">
              <a:buFont typeface="+mj-lt"/>
              <a:buAutoNum type="arabicPeriod"/>
            </a:pPr>
            <a:r>
              <a:rPr lang="fr-BE" dirty="0" err="1" smtClean="0"/>
              <a:t>Submit</a:t>
            </a:r>
            <a:r>
              <a:rPr lang="fr-BE" dirty="0" smtClean="0"/>
              <a:t> a </a:t>
            </a:r>
            <a:r>
              <a:rPr lang="fr-BE" dirty="0" err="1" smtClean="0"/>
              <a:t>proposal</a:t>
            </a:r>
            <a:r>
              <a:rPr lang="fr-BE" dirty="0" smtClean="0"/>
              <a:t>:</a:t>
            </a:r>
            <a:br>
              <a:rPr lang="fr-BE" dirty="0" smtClean="0"/>
            </a:br>
            <a:r>
              <a:rPr lang="fr-BE" dirty="0" smtClean="0"/>
              <a:t>Administrative </a:t>
            </a:r>
            <a:r>
              <a:rPr lang="fr-BE" dirty="0" err="1" smtClean="0"/>
              <a:t>Proposal</a:t>
            </a:r>
            <a:r>
              <a:rPr lang="fr-BE" dirty="0" smtClean="0"/>
              <a:t> (</a:t>
            </a:r>
            <a:r>
              <a:rPr lang="fr-BE" dirty="0" err="1" smtClean="0"/>
              <a:t>Form</a:t>
            </a:r>
            <a:r>
              <a:rPr lang="fr-BE" dirty="0" smtClean="0"/>
              <a:t> A) and </a:t>
            </a:r>
            <a:br>
              <a:rPr lang="fr-BE" dirty="0" smtClean="0"/>
            </a:br>
            <a:r>
              <a:rPr lang="fr-BE" dirty="0" err="1" smtClean="0"/>
              <a:t>Technical</a:t>
            </a:r>
            <a:r>
              <a:rPr lang="fr-BE" dirty="0" smtClean="0"/>
              <a:t> Narrative (</a:t>
            </a:r>
            <a:r>
              <a:rPr lang="fr-BE" dirty="0" err="1" smtClean="0"/>
              <a:t>Form</a:t>
            </a:r>
            <a:r>
              <a:rPr lang="fr-BE" dirty="0" smtClean="0"/>
              <a:t> B)</a:t>
            </a:r>
          </a:p>
        </p:txBody>
      </p:sp>
    </p:spTree>
    <p:extLst>
      <p:ext uri="{BB962C8B-B14F-4D97-AF65-F5344CB8AC3E}">
        <p14:creationId xmlns:p14="http://schemas.microsoft.com/office/powerpoint/2010/main" val="23516111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8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marL="342900" indent="-342900" algn="l">
              <a:buFont typeface="Arial" pitchFamily="34" charset="0"/>
              <a:buChar char="•"/>
            </a:pPr>
            <a:endParaRPr lang="en-GB" sz="2000" dirty="0">
              <a:latin typeface="Verdana" pitchFamily="34" charset="0"/>
              <a:ea typeface="Verdana" pitchFamily="34" charset="0"/>
              <a:cs typeface="Verdana" pitchFamily="34" charset="0"/>
            </a:endParaRPr>
          </a:p>
        </p:txBody>
      </p:sp>
      <p:sp>
        <p:nvSpPr>
          <p:cNvPr id="4" name="Rectangle 3"/>
          <p:cNvSpPr/>
          <p:nvPr/>
        </p:nvSpPr>
        <p:spPr>
          <a:xfrm>
            <a:off x="2286000" y="-22932062"/>
            <a:ext cx="5670376" cy="461665"/>
          </a:xfrm>
          <a:prstGeom prst="rect">
            <a:avLst/>
          </a:prstGeom>
        </p:spPr>
        <p:txBody>
          <a:bodyPr wrap="square">
            <a:spAutoFit/>
          </a:bodyPr>
          <a:lstStyle/>
          <a:p>
            <a:r>
              <a:rPr lang="en-GB" sz="1200" dirty="0">
                <a:solidFill>
                  <a:srgbClr val="005696"/>
                </a:solidFill>
              </a:rPr>
              <a:t>https://</a:t>
            </a:r>
            <a:r>
              <a:rPr lang="en-GB" sz="1200" dirty="0" smtClean="0">
                <a:solidFill>
                  <a:srgbClr val="005696"/>
                </a:solidFill>
              </a:rPr>
              <a:t>ec.europa.eu/research/participants/portal/desktop/en/opportunities/3hp/calls/hp-pj-2018.html</a:t>
            </a:r>
            <a:endParaRPr lang="en-GB" sz="1200" dirty="0">
              <a:solidFill>
                <a:srgbClr val="005696"/>
              </a:solidFill>
            </a:endParaRPr>
          </a:p>
        </p:txBody>
      </p:sp>
      <p:sp>
        <p:nvSpPr>
          <p:cNvPr id="6" name="Rounded Rectangle 5"/>
          <p:cNvSpPr/>
          <p:nvPr/>
        </p:nvSpPr>
        <p:spPr>
          <a:xfrm>
            <a:off x="179512" y="0"/>
            <a:ext cx="9217024" cy="901808"/>
          </a:xfrm>
          <a:prstGeom prst="roundRect">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smtClean="0"/>
              <a:t>Chafea </a:t>
            </a:r>
            <a:r>
              <a:rPr lang="fr-BE" sz="1800" b="0" dirty="0" err="1" smtClean="0"/>
              <a:t>website</a:t>
            </a:r>
            <a:endParaRPr lang="en-GB" sz="1800" b="0" dirty="0" smtClean="0"/>
          </a:p>
          <a:p>
            <a:pPr algn="ctr" defTabSz="457200" fontAlgn="auto">
              <a:spcBef>
                <a:spcPts val="0"/>
              </a:spcBef>
              <a:spcAft>
                <a:spcPts val="0"/>
              </a:spcAft>
            </a:pPr>
            <a:r>
              <a:rPr lang="en-GB" sz="1800" b="0" dirty="0" smtClean="0"/>
              <a:t>http</a:t>
            </a:r>
            <a:r>
              <a:rPr lang="en-GB" sz="1800" b="0" dirty="0"/>
              <a:t>://</a:t>
            </a:r>
            <a:r>
              <a:rPr lang="en-GB" sz="1800" b="0" dirty="0" smtClean="0"/>
              <a:t>ec.europa.eu/chafea</a:t>
            </a:r>
            <a:endParaRPr lang="en-GB" sz="1800" b="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184" y="116632"/>
            <a:ext cx="12192000" cy="7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395536" y="116632"/>
            <a:ext cx="9361040" cy="1080120"/>
          </a:xfrm>
          <a:prstGeom prst="roundRect">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b="0" dirty="0"/>
              <a:t>http://ec.europa.eu/research/participants/portal</a:t>
            </a:r>
            <a:r>
              <a:rPr lang="en-GB" sz="1800" b="0" dirty="0" smtClean="0"/>
              <a:t>/ desktop/en/home.html</a:t>
            </a:r>
            <a:endParaRPr lang="en-GB" sz="1800" b="0" dirty="0"/>
          </a:p>
        </p:txBody>
      </p:sp>
      <p:sp>
        <p:nvSpPr>
          <p:cNvPr id="8" name="Right Arrow Callout 7"/>
          <p:cNvSpPr/>
          <p:nvPr/>
        </p:nvSpPr>
        <p:spPr>
          <a:xfrm>
            <a:off x="-275184" y="3429000"/>
            <a:ext cx="1750840" cy="1296144"/>
          </a:xfrm>
          <a:prstGeom prst="rightArrowCallout">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smtClean="0"/>
              <a:t>Navigation </a:t>
            </a:r>
          </a:p>
          <a:p>
            <a:pPr algn="ctr" defTabSz="457200" fontAlgn="auto">
              <a:spcBef>
                <a:spcPts val="0"/>
              </a:spcBef>
              <a:spcAft>
                <a:spcPts val="0"/>
              </a:spcAft>
            </a:pPr>
            <a:r>
              <a:rPr lang="fr-BE" sz="1800" b="0" dirty="0" smtClean="0"/>
              <a:t>pane</a:t>
            </a:r>
            <a:endParaRPr lang="en-GB" sz="1800" b="0" dirty="0"/>
          </a:p>
        </p:txBody>
      </p:sp>
    </p:spTree>
    <p:extLst>
      <p:ext uri="{BB962C8B-B14F-4D97-AF65-F5344CB8AC3E}">
        <p14:creationId xmlns:p14="http://schemas.microsoft.com/office/powerpoint/2010/main" val="3759486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Callout 1"/>
          <p:cNvSpPr/>
          <p:nvPr/>
        </p:nvSpPr>
        <p:spPr>
          <a:xfrm>
            <a:off x="75429" y="3212976"/>
            <a:ext cx="2304256" cy="1296144"/>
          </a:xfrm>
          <a:prstGeom prst="rightArrowCallout">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smtClean="0"/>
              <a:t>Navigation pane</a:t>
            </a:r>
            <a:endParaRPr lang="en-GB" sz="1800" b="0" dirty="0"/>
          </a:p>
        </p:txBody>
      </p:sp>
      <p:sp>
        <p:nvSpPr>
          <p:cNvPr id="4" name="Right Arrow Callout 3"/>
          <p:cNvSpPr/>
          <p:nvPr/>
        </p:nvSpPr>
        <p:spPr>
          <a:xfrm>
            <a:off x="3563888" y="4725144"/>
            <a:ext cx="3096344" cy="1296144"/>
          </a:xfrm>
          <a:prstGeom prst="rightArrowCallout">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err="1" smtClean="0"/>
              <a:t>Text</a:t>
            </a:r>
            <a:r>
              <a:rPr lang="fr-BE" sz="1800" b="0" dirty="0" smtClean="0"/>
              <a:t> </a:t>
            </a:r>
            <a:r>
              <a:rPr lang="fr-BE" sz="1800" b="0" dirty="0" err="1" smtClean="0"/>
              <a:t>announcement</a:t>
            </a:r>
            <a:endParaRPr lang="en-GB" sz="1800" b="0" dirty="0"/>
          </a:p>
        </p:txBody>
      </p:sp>
      <p:sp>
        <p:nvSpPr>
          <p:cNvPr id="5" name="Rounded Rectangle 4"/>
          <p:cNvSpPr/>
          <p:nvPr/>
        </p:nvSpPr>
        <p:spPr>
          <a:xfrm>
            <a:off x="201156" y="260648"/>
            <a:ext cx="8640960" cy="1080120"/>
          </a:xfrm>
          <a:prstGeom prst="roundRect">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b="0" dirty="0"/>
              <a:t>http://ec.europa.eu/research/participants/portal</a:t>
            </a:r>
            <a:r>
              <a:rPr lang="en-GB" sz="1800" b="0" dirty="0" smtClean="0"/>
              <a:t>/ desktop/en/home.html</a:t>
            </a:r>
            <a:endParaRPr lang="en-GB" sz="1800" b="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55569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5516" y="1700808"/>
            <a:ext cx="8712968" cy="3960440"/>
          </a:xfrm>
          <a:prstGeom prst="rect">
            <a:avLst/>
          </a:prstGeom>
          <a:solidFill>
            <a:srgbClr val="FDFBD3"/>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fontAlgn="auto">
              <a:spcBef>
                <a:spcPts val="0"/>
              </a:spcBef>
              <a:spcAft>
                <a:spcPts val="0"/>
              </a:spcAft>
            </a:pPr>
            <a:r>
              <a:rPr lang="fr-BE" sz="1800" b="0" dirty="0" smtClean="0">
                <a:solidFill>
                  <a:schemeClr val="bg2">
                    <a:lumMod val="75000"/>
                  </a:schemeClr>
                </a:solidFill>
              </a:rPr>
              <a:t>Structure of the </a:t>
            </a:r>
            <a:r>
              <a:rPr lang="fr-BE" sz="1800" dirty="0" smtClean="0">
                <a:solidFill>
                  <a:schemeClr val="bg2">
                    <a:lumMod val="75000"/>
                  </a:schemeClr>
                </a:solidFill>
              </a:rPr>
              <a:t>Project </a:t>
            </a:r>
            <a:r>
              <a:rPr lang="fr-BE" sz="1800" dirty="0" err="1" smtClean="0">
                <a:solidFill>
                  <a:schemeClr val="bg2">
                    <a:lumMod val="75000"/>
                  </a:schemeClr>
                </a:solidFill>
              </a:rPr>
              <a:t>Proposal</a:t>
            </a:r>
            <a:endParaRPr lang="en-GB" sz="1800" dirty="0">
              <a:solidFill>
                <a:schemeClr val="bg2">
                  <a:lumMod val="75000"/>
                </a:schemeClr>
              </a:solidFill>
            </a:endParaRPr>
          </a:p>
        </p:txBody>
      </p:sp>
      <p:sp>
        <p:nvSpPr>
          <p:cNvPr id="2" name="Rectangle 1"/>
          <p:cNvSpPr/>
          <p:nvPr/>
        </p:nvSpPr>
        <p:spPr>
          <a:xfrm>
            <a:off x="1619672" y="2498648"/>
            <a:ext cx="1692188" cy="2364760"/>
          </a:xfrm>
          <a:prstGeom prst="rect">
            <a:avLst/>
          </a:prstGeom>
          <a:solidFill>
            <a:schemeClr val="accent6">
              <a:lumMod val="40000"/>
              <a:lumOff val="6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600" b="0" dirty="0" smtClean="0">
                <a:solidFill>
                  <a:schemeClr val="tx1"/>
                </a:solidFill>
              </a:rPr>
              <a:t>Administrative</a:t>
            </a:r>
          </a:p>
          <a:p>
            <a:pPr algn="ctr" defTabSz="457200" fontAlgn="auto">
              <a:spcBef>
                <a:spcPts val="0"/>
              </a:spcBef>
              <a:spcAft>
                <a:spcPts val="0"/>
              </a:spcAft>
            </a:pPr>
            <a:r>
              <a:rPr lang="fr-BE" sz="1600" b="0" dirty="0" smtClean="0">
                <a:solidFill>
                  <a:schemeClr val="tx1"/>
                </a:solidFill>
              </a:rPr>
              <a:t>Part</a:t>
            </a:r>
            <a:endParaRPr lang="en-GB" sz="1600" b="0" dirty="0">
              <a:solidFill>
                <a:schemeClr val="tx1"/>
              </a:solidFill>
            </a:endParaRPr>
          </a:p>
        </p:txBody>
      </p:sp>
      <p:sp>
        <p:nvSpPr>
          <p:cNvPr id="15" name="Rectangle 14"/>
          <p:cNvSpPr/>
          <p:nvPr/>
        </p:nvSpPr>
        <p:spPr>
          <a:xfrm>
            <a:off x="3851920" y="2498648"/>
            <a:ext cx="1692188" cy="2364760"/>
          </a:xfrm>
          <a:prstGeom prst="rect">
            <a:avLst/>
          </a:prstGeom>
          <a:solidFill>
            <a:schemeClr val="accent6">
              <a:lumMod val="40000"/>
              <a:lumOff val="6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600" b="0" dirty="0" err="1" smtClean="0">
                <a:solidFill>
                  <a:schemeClr val="tx1"/>
                </a:solidFill>
              </a:rPr>
              <a:t>Technical</a:t>
            </a:r>
            <a:r>
              <a:rPr lang="fr-BE" sz="1600" b="0" dirty="0" smtClean="0">
                <a:solidFill>
                  <a:schemeClr val="tx1"/>
                </a:solidFill>
              </a:rPr>
              <a:t> Narrative</a:t>
            </a:r>
          </a:p>
          <a:p>
            <a:pPr algn="ctr" defTabSz="457200" fontAlgn="auto">
              <a:spcBef>
                <a:spcPts val="0"/>
              </a:spcBef>
              <a:spcAft>
                <a:spcPts val="0"/>
              </a:spcAft>
            </a:pPr>
            <a:r>
              <a:rPr lang="fr-BE" sz="1600" b="0" dirty="0" smtClean="0">
                <a:solidFill>
                  <a:schemeClr val="tx1"/>
                </a:solidFill>
              </a:rPr>
              <a:t>Part B, </a:t>
            </a:r>
          </a:p>
          <a:p>
            <a:pPr algn="ctr" defTabSz="457200" fontAlgn="auto">
              <a:spcBef>
                <a:spcPts val="0"/>
              </a:spcBef>
              <a:spcAft>
                <a:spcPts val="0"/>
              </a:spcAft>
            </a:pPr>
            <a:r>
              <a:rPr lang="fr-BE" sz="1600" b="0" dirty="0" err="1">
                <a:solidFill>
                  <a:schemeClr val="tx1"/>
                </a:solidFill>
              </a:rPr>
              <a:t>includes</a:t>
            </a:r>
            <a:r>
              <a:rPr lang="fr-BE" sz="1600" b="0" dirty="0">
                <a:solidFill>
                  <a:schemeClr val="tx1"/>
                </a:solidFill>
              </a:rPr>
              <a:t> </a:t>
            </a:r>
            <a:r>
              <a:rPr lang="fr-BE" sz="1600" b="0" dirty="0" smtClean="0">
                <a:solidFill>
                  <a:schemeClr val="tx1"/>
                </a:solidFill>
              </a:rPr>
              <a:t>Budget</a:t>
            </a:r>
            <a:endParaRPr lang="en-GB" sz="1600" b="0" dirty="0">
              <a:solidFill>
                <a:schemeClr val="tx1"/>
              </a:solidFill>
            </a:endParaRPr>
          </a:p>
        </p:txBody>
      </p:sp>
      <p:sp>
        <p:nvSpPr>
          <p:cNvPr id="16" name="Rectangle 15"/>
          <p:cNvSpPr/>
          <p:nvPr/>
        </p:nvSpPr>
        <p:spPr>
          <a:xfrm>
            <a:off x="6156176" y="2498648"/>
            <a:ext cx="1692188" cy="2364760"/>
          </a:xfrm>
          <a:prstGeom prst="rect">
            <a:avLst/>
          </a:prstGeom>
          <a:solidFill>
            <a:schemeClr val="accent6">
              <a:lumMod val="40000"/>
              <a:lumOff val="60000"/>
              <a:alpha val="36000"/>
            </a:schemeClr>
          </a:solidFill>
          <a:ln>
            <a:solidFill>
              <a:srgbClr val="133176"/>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600" b="0" dirty="0" smtClean="0">
                <a:solidFill>
                  <a:schemeClr val="tx1"/>
                </a:solidFill>
              </a:rPr>
              <a:t>Audit report</a:t>
            </a:r>
            <a:endParaRPr lang="en-GB" sz="1600" b="0" dirty="0">
              <a:solidFill>
                <a:schemeClr val="tx1"/>
              </a:solidFill>
            </a:endParaRPr>
          </a:p>
        </p:txBody>
      </p:sp>
    </p:spTree>
    <p:extLst>
      <p:ext uri="{BB962C8B-B14F-4D97-AF65-F5344CB8AC3E}">
        <p14:creationId xmlns:p14="http://schemas.microsoft.com/office/powerpoint/2010/main" val="25418311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1556271"/>
            <a:ext cx="8568183" cy="936625"/>
          </a:xfrm>
        </p:spPr>
        <p:txBody>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Electronic submission of project (Joint Action) proposals </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pPr marL="457200" indent="-457200" algn="l">
              <a:buFont typeface="Arial"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Via participant portal</a:t>
            </a:r>
          </a:p>
          <a:p>
            <a:pPr marL="457200" indent="-457200" algn="l">
              <a:buFont typeface="Arial" pitchFamily="34" charset="0"/>
              <a:buChar char="•"/>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Arial"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Find a call -&gt; each of the calls is published separately</a:t>
            </a:r>
          </a:p>
          <a:p>
            <a:pPr marL="457200" indent="-457200" algn="l">
              <a:buFont typeface="Arial" pitchFamily="34" charset="0"/>
              <a:buChar char="•"/>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Arial"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Administrative part = part A</a:t>
            </a:r>
          </a:p>
          <a:p>
            <a:pPr marL="457200" indent="-457200" algn="l">
              <a:buFont typeface="Arial" pitchFamily="34" charset="0"/>
              <a:buChar char="•"/>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Arial"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Technical part = part B</a:t>
            </a:r>
          </a:p>
          <a:p>
            <a:pPr marL="457200" indent="-457200" algn="l">
              <a:buFont typeface="Arial" pitchFamily="34" charset="0"/>
              <a:buChar char="•"/>
            </a:pP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03828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052736"/>
            <a:ext cx="8229600" cy="936625"/>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What is a project? </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2060848"/>
            <a:ext cx="8229600" cy="4248472"/>
          </a:xfrm>
        </p:spPr>
        <p:txBody>
          <a:bodyPr/>
          <a:lstStyle/>
          <a:p>
            <a:pPr algn="l"/>
            <a:r>
              <a:rPr lang="en-GB" sz="2000" dirty="0">
                <a:latin typeface="Verdana" panose="020B0604030504040204" pitchFamily="34" charset="0"/>
                <a:ea typeface="Verdana" panose="020B0604030504040204" pitchFamily="34" charset="0"/>
                <a:cs typeface="Verdana" panose="020B0604030504040204" pitchFamily="34" charset="0"/>
              </a:rPr>
              <a:t>A particular method of organising work that differs from standard business operational activities</a:t>
            </a:r>
            <a:r>
              <a:rPr lang="en-GB" sz="2000" dirty="0" smtClean="0">
                <a:latin typeface="Verdana" panose="020B0604030504040204" pitchFamily="34" charset="0"/>
                <a:ea typeface="Verdana" panose="020B0604030504040204" pitchFamily="34" charset="0"/>
                <a:cs typeface="Verdana" panose="020B0604030504040204" pitchFamily="34" charset="0"/>
              </a:rPr>
              <a:t>:</a:t>
            </a:r>
          </a:p>
          <a:p>
            <a:pPr algn="l"/>
            <a:endParaRPr lang="en-GB" sz="2000" dirty="0">
              <a:latin typeface="Verdana" panose="020B0604030504040204" pitchFamily="34" charset="0"/>
              <a:ea typeface="Verdana" panose="020B0604030504040204" pitchFamily="34" charset="0"/>
              <a:cs typeface="Verdana" panose="020B0604030504040204" pitchFamily="34" charset="0"/>
            </a:endParaRPr>
          </a:p>
          <a:p>
            <a:pPr lvl="1"/>
            <a:r>
              <a:rPr lang="en-GB" sz="1800" dirty="0">
                <a:latin typeface="Verdana" panose="020B0604030504040204" pitchFamily="34" charset="0"/>
                <a:ea typeface="Verdana" panose="020B0604030504040204" pitchFamily="34" charset="0"/>
                <a:cs typeface="Verdana" panose="020B0604030504040204" pitchFamily="34" charset="0"/>
              </a:rPr>
              <a:t>Different from </a:t>
            </a:r>
            <a:r>
              <a:rPr lang="en-GB" sz="1800" i="1" dirty="0">
                <a:latin typeface="Verdana" panose="020B0604030504040204" pitchFamily="34" charset="0"/>
                <a:ea typeface="Verdana" panose="020B0604030504040204" pitchFamily="34" charset="0"/>
                <a:cs typeface="Verdana" panose="020B0604030504040204" pitchFamily="34" charset="0"/>
              </a:rPr>
              <a:t>routine</a:t>
            </a:r>
            <a:r>
              <a:rPr lang="en-GB" sz="1800" dirty="0">
                <a:latin typeface="Verdana" panose="020B0604030504040204" pitchFamily="34" charset="0"/>
                <a:ea typeface="Verdana" panose="020B0604030504040204" pitchFamily="34" charset="0"/>
                <a:cs typeface="Verdana" panose="020B0604030504040204" pitchFamily="34" charset="0"/>
              </a:rPr>
              <a:t> activities: </a:t>
            </a:r>
          </a:p>
          <a:p>
            <a:pPr lvl="2">
              <a:buFontTx/>
              <a:buNone/>
            </a:pPr>
            <a:r>
              <a:rPr lang="en-GB" sz="1600" dirty="0">
                <a:latin typeface="Verdana" panose="020B0604030504040204" pitchFamily="34" charset="0"/>
                <a:ea typeface="Verdana" panose="020B0604030504040204" pitchFamily="34" charset="0"/>
                <a:cs typeface="Verdana" panose="020B0604030504040204" pitchFamily="34" charset="0"/>
              </a:rPr>
              <a:t>	does not involve the application of implicit or explicit procedures existing in the organisation to regulate day-to-day work </a:t>
            </a:r>
          </a:p>
          <a:p>
            <a:pPr lvl="1"/>
            <a:r>
              <a:rPr lang="en-GB" sz="1800" dirty="0">
                <a:latin typeface="Verdana" panose="020B0604030504040204" pitchFamily="34" charset="0"/>
                <a:ea typeface="Verdana" panose="020B0604030504040204" pitchFamily="34" charset="0"/>
                <a:cs typeface="Verdana" panose="020B0604030504040204" pitchFamily="34" charset="0"/>
              </a:rPr>
              <a:t>Different from </a:t>
            </a:r>
            <a:r>
              <a:rPr lang="en-GB" sz="1800" i="1" dirty="0">
                <a:latin typeface="Verdana" panose="020B0604030504040204" pitchFamily="34" charset="0"/>
                <a:ea typeface="Verdana" panose="020B0604030504040204" pitchFamily="34" charset="0"/>
                <a:cs typeface="Verdana" panose="020B0604030504040204" pitchFamily="34" charset="0"/>
              </a:rPr>
              <a:t>improvisation</a:t>
            </a:r>
            <a:r>
              <a:rPr lang="en-GB" sz="1800" dirty="0">
                <a:latin typeface="Verdana" panose="020B0604030504040204" pitchFamily="34" charset="0"/>
                <a:ea typeface="Verdana" panose="020B0604030504040204" pitchFamily="34" charset="0"/>
                <a:cs typeface="Verdana" panose="020B0604030504040204" pitchFamily="34" charset="0"/>
              </a:rPr>
              <a:t>:</a:t>
            </a:r>
          </a:p>
          <a:p>
            <a:pPr lvl="2"/>
            <a:r>
              <a:rPr lang="en-GB" sz="1600" dirty="0">
                <a:latin typeface="Verdana" panose="020B0604030504040204" pitchFamily="34" charset="0"/>
                <a:ea typeface="Verdana" panose="020B0604030504040204" pitchFamily="34" charset="0"/>
                <a:cs typeface="Verdana" panose="020B0604030504040204" pitchFamily="34" charset="0"/>
              </a:rPr>
              <a:t>more effective, but also more time-consuming </a:t>
            </a:r>
          </a:p>
          <a:p>
            <a:pPr lvl="2"/>
            <a:r>
              <a:rPr lang="en-GB" sz="1600" dirty="0">
                <a:latin typeface="Verdana" panose="020B0604030504040204" pitchFamily="34" charset="0"/>
                <a:ea typeface="Verdana" panose="020B0604030504040204" pitchFamily="34" charset="0"/>
                <a:cs typeface="Verdana" panose="020B0604030504040204" pitchFamily="34" charset="0"/>
              </a:rPr>
              <a:t>entails a level of uncertainty or risk </a:t>
            </a:r>
          </a:p>
          <a:p>
            <a:pPr lvl="1"/>
            <a:r>
              <a:rPr lang="en-GB" sz="1800" dirty="0">
                <a:latin typeface="Verdana" panose="020B0604030504040204" pitchFamily="34" charset="0"/>
                <a:ea typeface="Verdana" panose="020B0604030504040204" pitchFamily="34" charset="0"/>
                <a:cs typeface="Verdana" panose="020B0604030504040204" pitchFamily="34" charset="0"/>
              </a:rPr>
              <a:t>Particularly useful to introduce innovations, address new challenges or find solutions for problems for which the existing procedures and routines do not accommodate   </a:t>
            </a:r>
          </a:p>
          <a:p>
            <a:endParaRPr lang="en-GB"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485336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dirty="0" smtClean="0">
                <a:latin typeface="Verdana" pitchFamily="34" charset="0"/>
                <a:ea typeface="Verdana" pitchFamily="34" charset="0"/>
                <a:cs typeface="Verdana" pitchFamily="34" charset="0"/>
              </a:rPr>
              <a:t>Part A</a:t>
            </a:r>
            <a:endParaRPr lang="en-GB" sz="28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2564904"/>
            <a:ext cx="8507288" cy="3633788"/>
          </a:xfrm>
        </p:spPr>
        <p:txBody>
          <a:bodyPr/>
          <a:lstStyle/>
          <a:p>
            <a:r>
              <a:rPr lang="en-US" sz="2000" dirty="0">
                <a:latin typeface="Verdana" pitchFamily="34" charset="0"/>
                <a:ea typeface="Verdana" pitchFamily="34" charset="0"/>
                <a:cs typeface="Verdana" pitchFamily="34" charset="0"/>
              </a:rPr>
              <a:t>Overview budget per partner – need to establish this before filling part A !</a:t>
            </a:r>
          </a:p>
          <a:p>
            <a:pPr marL="0" indent="0" algn="l">
              <a:buNone/>
            </a:pPr>
            <a:endParaRPr lang="en-US" sz="2000" dirty="0" smtClean="0">
              <a:latin typeface="Verdana" pitchFamily="34" charset="0"/>
              <a:ea typeface="Verdana" pitchFamily="34" charset="0"/>
              <a:cs typeface="Verdana" pitchFamily="34" charset="0"/>
            </a:endParaRPr>
          </a:p>
          <a:p>
            <a:pPr marL="342900" indent="-342900" algn="l">
              <a:buFont typeface="Arial" pitchFamily="34" charset="0"/>
              <a:buChar char="•"/>
            </a:pPr>
            <a:r>
              <a:rPr lang="en-US" sz="2000" dirty="0" smtClean="0">
                <a:latin typeface="Verdana" pitchFamily="34" charset="0"/>
                <a:ea typeface="Verdana" pitchFamily="34" charset="0"/>
                <a:cs typeface="Verdana" pitchFamily="34" charset="0"/>
              </a:rPr>
              <a:t>Statements to be accepted, e.g. on financial viability</a:t>
            </a:r>
          </a:p>
          <a:p>
            <a:pPr marL="342900" indent="-342900" algn="l">
              <a:buFont typeface="Arial" pitchFamily="34" charset="0"/>
              <a:buChar char="•"/>
            </a:pPr>
            <a:endParaRPr lang="en-US" sz="800" dirty="0" smtClean="0">
              <a:latin typeface="Verdana" pitchFamily="34" charset="0"/>
              <a:ea typeface="Verdana" pitchFamily="34" charset="0"/>
              <a:cs typeface="Verdana" pitchFamily="34" charset="0"/>
            </a:endParaRPr>
          </a:p>
          <a:p>
            <a:pPr lvl="1"/>
            <a:r>
              <a:rPr lang="en-US" sz="1600" dirty="0" smtClean="0">
                <a:latin typeface="Verdana" pitchFamily="34" charset="0"/>
                <a:ea typeface="Verdana" pitchFamily="34" charset="0"/>
                <a:cs typeface="Verdana" pitchFamily="34" charset="0"/>
              </a:rPr>
              <a:t>Financial self-check to be performed by each </a:t>
            </a:r>
            <a:r>
              <a:rPr lang="en-US" sz="1600" dirty="0">
                <a:latin typeface="Verdana" pitchFamily="34" charset="0"/>
                <a:ea typeface="Verdana" pitchFamily="34" charset="0"/>
                <a:cs typeface="Verdana" pitchFamily="34" charset="0"/>
              </a:rPr>
              <a:t>applicant </a:t>
            </a:r>
            <a:r>
              <a:rPr lang="en-US" sz="1600" dirty="0" smtClean="0">
                <a:latin typeface="Verdana" pitchFamily="34" charset="0"/>
                <a:ea typeface="Verdana" pitchFamily="34" charset="0"/>
                <a:cs typeface="Verdana" pitchFamily="34" charset="0"/>
              </a:rPr>
              <a:t>(private </a:t>
            </a:r>
            <a:r>
              <a:rPr lang="en-US" sz="1600" dirty="0" err="1" smtClean="0">
                <a:latin typeface="Verdana" pitchFamily="34" charset="0"/>
                <a:ea typeface="Verdana" pitchFamily="34" charset="0"/>
                <a:cs typeface="Verdana" pitchFamily="34" charset="0"/>
              </a:rPr>
              <a:t>organisations</a:t>
            </a:r>
            <a:r>
              <a:rPr lang="en-US" sz="1600" dirty="0" smtClean="0">
                <a:latin typeface="Verdana" pitchFamily="34" charset="0"/>
                <a:ea typeface="Verdana" pitchFamily="34" charset="0"/>
                <a:cs typeface="Verdana" pitchFamily="34" charset="0"/>
              </a:rPr>
              <a:t>)</a:t>
            </a:r>
          </a:p>
          <a:p>
            <a:pPr lvl="1" indent="-342900">
              <a:buFont typeface="Arial" pitchFamily="34" charset="0"/>
              <a:buChar char="•"/>
            </a:pPr>
            <a:r>
              <a:rPr lang="en-US" sz="1600" dirty="0" smtClean="0">
                <a:latin typeface="Verdana" pitchFamily="34" charset="0"/>
                <a:ea typeface="Verdana" pitchFamily="34" charset="0"/>
                <a:cs typeface="Verdana" pitchFamily="34" charset="0"/>
              </a:rPr>
              <a:t>If "weak" -&gt; do not be discouraged to send a proposal</a:t>
            </a:r>
          </a:p>
          <a:p>
            <a:pPr marL="342900" indent="-342900" algn="l">
              <a:buFont typeface="Arial" pitchFamily="34" charset="0"/>
              <a:buChar char="•"/>
            </a:pPr>
            <a:r>
              <a:rPr lang="en-US" sz="2000" dirty="0" smtClean="0">
                <a:latin typeface="Verdana" pitchFamily="34" charset="0"/>
                <a:ea typeface="Verdana" pitchFamily="34" charset="0"/>
                <a:cs typeface="Verdana" pitchFamily="34" charset="0"/>
              </a:rPr>
              <a:t>Other statements on exclusion criteria, operational capacity etc.</a:t>
            </a:r>
          </a:p>
          <a:p>
            <a:pPr marL="342900" indent="-342900" algn="l">
              <a:buFont typeface="Arial" pitchFamily="34" charset="0"/>
              <a:buChar char="•"/>
            </a:pPr>
            <a:endParaRPr lang="en-GB"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1090316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Verdana" pitchFamily="34" charset="0"/>
                <a:ea typeface="Verdana" pitchFamily="34" charset="0"/>
                <a:cs typeface="Verdana" pitchFamily="34" charset="0"/>
              </a:rPr>
              <a:t>Technical Part = Part </a:t>
            </a:r>
            <a:r>
              <a:rPr lang="fr-BE" sz="2800" dirty="0" smtClean="0">
                <a:latin typeface="Verdana" pitchFamily="34" charset="0"/>
                <a:ea typeface="Verdana" pitchFamily="34" charset="0"/>
                <a:cs typeface="Verdana" pitchFamily="34" charset="0"/>
              </a:rPr>
              <a:t>B</a:t>
            </a:r>
            <a:endParaRPr lang="en-GB" sz="28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277688" y="2492896"/>
            <a:ext cx="8686800" cy="3633788"/>
          </a:xfrm>
        </p:spPr>
        <p:txBody>
          <a:bodyPr/>
          <a:lstStyle/>
          <a:p>
            <a:pPr marL="342900" indent="-342900" algn="l">
              <a:buFont typeface="Arial" panose="020B0604020202020204" pitchFamily="34" charset="0"/>
              <a:buChar char="•"/>
            </a:pPr>
            <a:r>
              <a:rPr lang="en-US" sz="2000" dirty="0" smtClean="0">
                <a:latin typeface="Verdana" pitchFamily="34" charset="0"/>
                <a:ea typeface="Verdana" pitchFamily="34" charset="0"/>
                <a:cs typeface="Verdana" pitchFamily="34" charset="0"/>
              </a:rPr>
              <a:t>Maximum 80 pages – free text &amp; tables &amp; charts</a:t>
            </a:r>
          </a:p>
          <a:p>
            <a:pPr marL="342900" indent="-342900" algn="l">
              <a:buFont typeface="Arial" panose="020B0604020202020204" pitchFamily="34" charset="0"/>
              <a:buChar char="•"/>
            </a:pPr>
            <a:endParaRPr lang="en-US" sz="2000" dirty="0" smtClean="0">
              <a:latin typeface="Verdana" pitchFamily="34" charset="0"/>
              <a:ea typeface="Verdana" pitchFamily="34" charset="0"/>
              <a:cs typeface="Verdana" pitchFamily="34" charset="0"/>
            </a:endParaRPr>
          </a:p>
          <a:p>
            <a:pPr marL="342900" indent="-342900" algn="l">
              <a:buFont typeface="Arial" panose="020B0604020202020204" pitchFamily="34" charset="0"/>
              <a:buChar char="•"/>
            </a:pPr>
            <a:r>
              <a:rPr lang="en-US" sz="2000" dirty="0" smtClean="0">
                <a:latin typeface="Verdana" pitchFamily="34" charset="0"/>
                <a:ea typeface="Verdana" pitchFamily="34" charset="0"/>
                <a:cs typeface="Verdana" pitchFamily="34" charset="0"/>
              </a:rPr>
              <a:t>50 pages for the technical description</a:t>
            </a:r>
          </a:p>
          <a:p>
            <a:pPr marL="342900" indent="-342900" algn="l">
              <a:buFont typeface="Arial" panose="020B0604020202020204" pitchFamily="34" charset="0"/>
              <a:buChar char="•"/>
            </a:pPr>
            <a:endParaRPr lang="en-US" sz="2000" dirty="0" smtClean="0">
              <a:latin typeface="Verdana" pitchFamily="34" charset="0"/>
              <a:ea typeface="Verdana" pitchFamily="34" charset="0"/>
              <a:cs typeface="Verdana" pitchFamily="34" charset="0"/>
            </a:endParaRPr>
          </a:p>
          <a:p>
            <a:pPr marL="342900" indent="-342900" algn="l">
              <a:buFont typeface="Arial" panose="020B0604020202020204" pitchFamily="34" charset="0"/>
              <a:buChar char="•"/>
            </a:pPr>
            <a:r>
              <a:rPr lang="en-US" sz="2000" dirty="0" smtClean="0">
                <a:latin typeface="Verdana" pitchFamily="34" charset="0"/>
                <a:ea typeface="Verdana" pitchFamily="34" charset="0"/>
                <a:cs typeface="Verdana" pitchFamily="34" charset="0"/>
              </a:rPr>
              <a:t>30 pages for the budget tables</a:t>
            </a:r>
          </a:p>
          <a:p>
            <a:pPr algn="l"/>
            <a:endParaRPr lang="en-US" sz="2000" dirty="0" smtClean="0">
              <a:latin typeface="Verdana" pitchFamily="34" charset="0"/>
              <a:ea typeface="Verdana" pitchFamily="34" charset="0"/>
              <a:cs typeface="Verdana" pitchFamily="34" charset="0"/>
            </a:endParaRPr>
          </a:p>
          <a:p>
            <a:pPr lvl="1"/>
            <a:r>
              <a:rPr lang="en-US" dirty="0" smtClean="0">
                <a:latin typeface="Verdana" pitchFamily="34" charset="0"/>
                <a:ea typeface="Verdana" pitchFamily="34" charset="0"/>
                <a:cs typeface="Verdana" pitchFamily="34" charset="0"/>
              </a:rPr>
              <a:t>One table per partner</a:t>
            </a:r>
          </a:p>
          <a:p>
            <a:pPr lvl="1"/>
            <a:r>
              <a:rPr lang="en-US" dirty="0" smtClean="0">
                <a:latin typeface="Verdana" pitchFamily="34" charset="0"/>
                <a:ea typeface="Verdana" pitchFamily="34" charset="0"/>
                <a:cs typeface="Verdana" pitchFamily="34" charset="0"/>
              </a:rPr>
              <a:t>Overview table with person months per deliverable</a:t>
            </a:r>
          </a:p>
          <a:p>
            <a:endParaRPr lang="en-US" dirty="0"/>
          </a:p>
        </p:txBody>
      </p:sp>
    </p:spTree>
    <p:extLst>
      <p:ext uri="{BB962C8B-B14F-4D97-AF65-F5344CB8AC3E}">
        <p14:creationId xmlns:p14="http://schemas.microsoft.com/office/powerpoint/2010/main" val="6060553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268760"/>
            <a:ext cx="8229600" cy="936625"/>
          </a:xfrm>
        </p:spPr>
        <p:txBody>
          <a:bodyPr/>
          <a:lstStyle/>
          <a:p>
            <a:pPr lvl="1"/>
            <a:r>
              <a:rPr lang="en-US" sz="2800" dirty="0">
                <a:latin typeface="Verdana" pitchFamily="34" charset="0"/>
                <a:ea typeface="Verdana" pitchFamily="34" charset="0"/>
                <a:cs typeface="Verdana" pitchFamily="34" charset="0"/>
              </a:rPr>
              <a:t>Electronic Grant </a:t>
            </a:r>
            <a:r>
              <a:rPr lang="en-US" sz="2800" dirty="0" smtClean="0">
                <a:latin typeface="Verdana" pitchFamily="34" charset="0"/>
                <a:ea typeface="Verdana" pitchFamily="34" charset="0"/>
                <a:cs typeface="Verdana" pitchFamily="34" charset="0"/>
              </a:rPr>
              <a:t>preparation</a:t>
            </a:r>
            <a:endParaRPr lang="en-GB" sz="28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2060848"/>
            <a:ext cx="8291264" cy="3993828"/>
          </a:xfrm>
        </p:spPr>
        <p:txBody>
          <a:bodyPr/>
          <a:lstStyle/>
          <a:p>
            <a:pPr marL="342900" indent="-342900" algn="l">
              <a:buFont typeface="Arial" pitchFamily="34" charset="0"/>
              <a:buChar char="•"/>
            </a:pPr>
            <a:endParaRPr lang="fr-BE" sz="2000" dirty="0" smtClean="0">
              <a:latin typeface="Verdana" pitchFamily="34" charset="0"/>
              <a:ea typeface="Verdana" pitchFamily="34" charset="0"/>
              <a:cs typeface="Verdana" pitchFamily="34" charset="0"/>
            </a:endParaRPr>
          </a:p>
          <a:p>
            <a:pPr marL="342900" indent="-342900" algn="l">
              <a:buFont typeface="Arial" pitchFamily="34" charset="0"/>
              <a:buChar char="•"/>
            </a:pPr>
            <a:r>
              <a:rPr lang="en-US" sz="2000" dirty="0" smtClean="0">
                <a:latin typeface="Verdana" pitchFamily="34" charset="0"/>
                <a:ea typeface="Verdana" pitchFamily="34" charset="0"/>
                <a:cs typeface="Verdana" pitchFamily="34" charset="0"/>
              </a:rPr>
              <a:t>Grant preparation online (back and forth principle between agency and beneficiaries)</a:t>
            </a:r>
          </a:p>
          <a:p>
            <a:pPr marL="342900" indent="-342900" algn="l">
              <a:buFont typeface="Arial" pitchFamily="34" charset="0"/>
              <a:buChar char="•"/>
            </a:pPr>
            <a:endParaRPr lang="en-US" sz="2000" dirty="0" smtClean="0">
              <a:latin typeface="Verdana" pitchFamily="34" charset="0"/>
              <a:ea typeface="Verdana" pitchFamily="34" charset="0"/>
              <a:cs typeface="Verdana" pitchFamily="34" charset="0"/>
            </a:endParaRPr>
          </a:p>
          <a:p>
            <a:pPr marL="342900" indent="-342900" algn="l">
              <a:buFont typeface="Arial" pitchFamily="34" charset="0"/>
              <a:buChar char="•"/>
            </a:pPr>
            <a:r>
              <a:rPr lang="en-US" sz="2000" dirty="0" smtClean="0">
                <a:latin typeface="Verdana" pitchFamily="34" charset="0"/>
                <a:ea typeface="Verdana" pitchFamily="34" charset="0"/>
                <a:cs typeface="Verdana" pitchFamily="34" charset="0"/>
              </a:rPr>
              <a:t>Electronic signature by LEAR (Legal entity authorized representative) – no paper copies of grant agreement</a:t>
            </a:r>
          </a:p>
          <a:p>
            <a:pPr marL="342900" indent="-342900" algn="l">
              <a:buFont typeface="Arial" pitchFamily="34" charset="0"/>
              <a:buChar char="•"/>
            </a:pPr>
            <a:endParaRPr lang="en-US" sz="2000" dirty="0" smtClean="0">
              <a:latin typeface="Verdana" pitchFamily="34" charset="0"/>
              <a:ea typeface="Verdana" pitchFamily="34" charset="0"/>
              <a:cs typeface="Verdana" pitchFamily="34" charset="0"/>
            </a:endParaRPr>
          </a:p>
          <a:p>
            <a:pPr marL="342900" indent="-342900" algn="l">
              <a:buFont typeface="Arial" pitchFamily="34" charset="0"/>
              <a:buChar char="•"/>
            </a:pPr>
            <a:r>
              <a:rPr lang="en-US" sz="2000" dirty="0" smtClean="0">
                <a:latin typeface="Verdana" pitchFamily="34" charset="0"/>
                <a:ea typeface="Verdana" pitchFamily="34" charset="0"/>
                <a:cs typeface="Verdana" pitchFamily="34" charset="0"/>
              </a:rPr>
              <a:t>Partners join the agreement after signature (accession)</a:t>
            </a:r>
          </a:p>
          <a:p>
            <a:pPr marL="342900" indent="-342900" algn="l">
              <a:buFont typeface="Arial" pitchFamily="34" charset="0"/>
              <a:buChar char="•"/>
            </a:pPr>
            <a:endParaRPr lang="en-US" sz="2000" dirty="0" smtClean="0">
              <a:latin typeface="Verdana" pitchFamily="34" charset="0"/>
              <a:ea typeface="Verdana" pitchFamily="34" charset="0"/>
              <a:cs typeface="Verdana" pitchFamily="34" charset="0"/>
            </a:endParaRPr>
          </a:p>
          <a:p>
            <a:pPr marL="342900" indent="-342900" algn="l">
              <a:buFont typeface="Arial" pitchFamily="34" charset="0"/>
              <a:buChar char="•"/>
            </a:pPr>
            <a:r>
              <a:rPr lang="en-US" sz="2000" dirty="0" smtClean="0">
                <a:latin typeface="Verdana" pitchFamily="34" charset="0"/>
                <a:ea typeface="Verdana" pitchFamily="34" charset="0"/>
                <a:cs typeface="Verdana" pitchFamily="34" charset="0"/>
              </a:rPr>
              <a:t>Monitoring and reporting online: Deliverables, Payment requests, Reports, etc. </a:t>
            </a:r>
          </a:p>
          <a:p>
            <a:pPr marL="457200" indent="-457200" algn="l">
              <a:buFont typeface="Arial" pitchFamily="34" charset="0"/>
              <a:buChar char="•"/>
            </a:pPr>
            <a:endParaRPr lang="en-GB" dirty="0"/>
          </a:p>
        </p:txBody>
      </p:sp>
    </p:spTree>
    <p:extLst>
      <p:ext uri="{BB962C8B-B14F-4D97-AF65-F5344CB8AC3E}">
        <p14:creationId xmlns:p14="http://schemas.microsoft.com/office/powerpoint/2010/main" val="13328854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dirty="0" smtClean="0">
                <a:latin typeface="Verdana" pitchFamily="34" charset="0"/>
                <a:ea typeface="Verdana" pitchFamily="34" charset="0"/>
                <a:cs typeface="Verdana" pitchFamily="34" charset="0"/>
              </a:rPr>
              <a:t>New Grant Agreement </a:t>
            </a:r>
            <a:r>
              <a:rPr lang="fr-BE" sz="2800" dirty="0" err="1" smtClean="0">
                <a:latin typeface="Verdana" pitchFamily="34" charset="0"/>
                <a:ea typeface="Verdana" pitchFamily="34" charset="0"/>
                <a:cs typeface="Verdana" pitchFamily="34" charset="0"/>
              </a:rPr>
              <a:t>rules</a:t>
            </a:r>
            <a:endParaRPr lang="en-GB" sz="28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2492896"/>
            <a:ext cx="8229600" cy="3096344"/>
          </a:xfrm>
        </p:spPr>
        <p:txBody>
          <a:bodyPr/>
          <a:lstStyle/>
          <a:p>
            <a:pPr marL="342900" indent="-342900" algn="l">
              <a:buFont typeface="Arial" pitchFamily="34" charset="0"/>
              <a:buChar char="•"/>
            </a:pPr>
            <a:r>
              <a:rPr lang="en-US" sz="2000" dirty="0" smtClean="0">
                <a:latin typeface="Verdana" pitchFamily="34" charset="0"/>
                <a:ea typeface="Verdana" pitchFamily="34" charset="0"/>
                <a:cs typeface="Verdana" pitchFamily="34" charset="0"/>
              </a:rPr>
              <a:t>New model grant agreement aligned to H2020 procedures</a:t>
            </a:r>
          </a:p>
          <a:p>
            <a:pPr marL="342900" indent="-342900" algn="l">
              <a:buFont typeface="Arial" pitchFamily="34" charset="0"/>
              <a:buChar char="•"/>
            </a:pPr>
            <a:r>
              <a:rPr lang="en-US" sz="2000" b="1" dirty="0" smtClean="0">
                <a:latin typeface="Verdana" pitchFamily="34" charset="0"/>
                <a:ea typeface="Verdana" pitchFamily="34" charset="0"/>
                <a:cs typeface="Verdana" pitchFamily="34" charset="0"/>
              </a:rPr>
              <a:t>Interim Payment </a:t>
            </a:r>
            <a:r>
              <a:rPr lang="en-US" sz="2000" dirty="0" smtClean="0">
                <a:latin typeface="Verdana" pitchFamily="34" charset="0"/>
                <a:ea typeface="Verdana" pitchFamily="34" charset="0"/>
                <a:cs typeface="Verdana" pitchFamily="34" charset="0"/>
              </a:rPr>
              <a:t>instead of 2</a:t>
            </a:r>
            <a:r>
              <a:rPr lang="en-US" sz="2000" baseline="30000" dirty="0" smtClean="0">
                <a:latin typeface="Verdana" pitchFamily="34" charset="0"/>
                <a:ea typeface="Verdana" pitchFamily="34" charset="0"/>
                <a:cs typeface="Verdana" pitchFamily="34" charset="0"/>
              </a:rPr>
              <a:t>nd</a:t>
            </a:r>
            <a:r>
              <a:rPr lang="en-US" sz="2000" dirty="0" smtClean="0">
                <a:latin typeface="Verdana" pitchFamily="34" charset="0"/>
                <a:ea typeface="Verdana" pitchFamily="34" charset="0"/>
                <a:cs typeface="Verdana" pitchFamily="34" charset="0"/>
              </a:rPr>
              <a:t> pre-financing, require supporting documents</a:t>
            </a:r>
          </a:p>
          <a:p>
            <a:pPr marL="342900" indent="-342900" algn="l">
              <a:buFont typeface="Arial" pitchFamily="34" charset="0"/>
              <a:buChar char="•"/>
            </a:pPr>
            <a:r>
              <a:rPr lang="en-US" sz="2000" dirty="0" smtClean="0">
                <a:latin typeface="Verdana" pitchFamily="34" charset="0"/>
                <a:ea typeface="Verdana" pitchFamily="34" charset="0"/>
                <a:cs typeface="Verdana" pitchFamily="34" charset="0"/>
              </a:rPr>
              <a:t>Simplified cost structure (Staff, Other Costs, Subcontracting), </a:t>
            </a:r>
          </a:p>
          <a:p>
            <a:pPr marL="342900" indent="-342900" algn="l">
              <a:buFont typeface="Arial" pitchFamily="34" charset="0"/>
              <a:buChar char="•"/>
            </a:pPr>
            <a:r>
              <a:rPr lang="en-US" sz="2000" dirty="0">
                <a:latin typeface="Verdana" pitchFamily="34" charset="0"/>
                <a:ea typeface="Verdana" pitchFamily="34" charset="0"/>
                <a:cs typeface="Verdana" pitchFamily="34" charset="0"/>
              </a:rPr>
              <a:t>Budget </a:t>
            </a:r>
            <a:r>
              <a:rPr lang="en-US" sz="2000" b="1" dirty="0">
                <a:latin typeface="Verdana" pitchFamily="34" charset="0"/>
                <a:ea typeface="Verdana" pitchFamily="34" charset="0"/>
                <a:cs typeface="Verdana" pitchFamily="34" charset="0"/>
              </a:rPr>
              <a:t>shifts allowed without amendment</a:t>
            </a:r>
          </a:p>
          <a:p>
            <a:pPr marL="342900" indent="-342900" algn="l">
              <a:buFont typeface="Arial" pitchFamily="34" charset="0"/>
              <a:buChar char="•"/>
            </a:pPr>
            <a:r>
              <a:rPr lang="en-US" sz="2000" b="1" dirty="0" smtClean="0">
                <a:latin typeface="Verdana" pitchFamily="34" charset="0"/>
                <a:ea typeface="Verdana" pitchFamily="34" charset="0"/>
                <a:cs typeface="Verdana" pitchFamily="34" charset="0"/>
              </a:rPr>
              <a:t>All partners sign the grant agreement</a:t>
            </a:r>
          </a:p>
          <a:p>
            <a:pPr marL="342900" indent="-342900" algn="l">
              <a:buFont typeface="Arial" pitchFamily="34" charset="0"/>
              <a:buChar char="•"/>
            </a:pPr>
            <a:r>
              <a:rPr lang="en-US" sz="2000" dirty="0" smtClean="0">
                <a:latin typeface="Verdana" pitchFamily="34" charset="0"/>
                <a:ea typeface="Verdana" pitchFamily="34" charset="0"/>
                <a:cs typeface="Verdana" pitchFamily="34" charset="0"/>
              </a:rPr>
              <a:t>Consortium agreement mandatory</a:t>
            </a:r>
          </a:p>
          <a:p>
            <a:endParaRPr lang="en-GB" dirty="0"/>
          </a:p>
        </p:txBody>
      </p:sp>
      <p:sp>
        <p:nvSpPr>
          <p:cNvPr id="4" name="Right Arrow 3"/>
          <p:cNvSpPr/>
          <p:nvPr/>
        </p:nvSpPr>
        <p:spPr>
          <a:xfrm>
            <a:off x="467544" y="5589240"/>
            <a:ext cx="1368152" cy="504056"/>
          </a:xfrm>
          <a:prstGeom prs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5" name="TextBox 4"/>
          <p:cNvSpPr txBox="1"/>
          <p:nvPr/>
        </p:nvSpPr>
        <p:spPr>
          <a:xfrm>
            <a:off x="2339752" y="5589240"/>
            <a:ext cx="5411994" cy="461665"/>
          </a:xfrm>
          <a:prstGeom prst="rect">
            <a:avLst/>
          </a:prstGeom>
          <a:noFill/>
        </p:spPr>
        <p:txBody>
          <a:bodyPr wrap="none" rtlCol="0">
            <a:spAutoFit/>
          </a:bodyPr>
          <a:lstStyle/>
          <a:p>
            <a:r>
              <a:rPr lang="fr-BE" sz="2400" b="0" dirty="0" smtClean="0">
                <a:solidFill>
                  <a:srgbClr val="0F5494"/>
                </a:solidFill>
              </a:rPr>
              <a:t>Read the Grant Agreement (GA) !</a:t>
            </a:r>
            <a:endParaRPr lang="en-GB" sz="2400" b="0" dirty="0" err="1" smtClean="0">
              <a:solidFill>
                <a:srgbClr val="0F5494"/>
              </a:solidFill>
            </a:endParaRPr>
          </a:p>
        </p:txBody>
      </p:sp>
    </p:spTree>
    <p:extLst>
      <p:ext uri="{BB962C8B-B14F-4D97-AF65-F5344CB8AC3E}">
        <p14:creationId xmlns:p14="http://schemas.microsoft.com/office/powerpoint/2010/main" val="29395707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dirty="0" smtClean="0">
                <a:latin typeface="Verdana" pitchFamily="34" charset="0"/>
                <a:ea typeface="Verdana" pitchFamily="34" charset="0"/>
                <a:cs typeface="Verdana" pitchFamily="34" charset="0"/>
              </a:rPr>
              <a:t>Tips</a:t>
            </a:r>
            <a:endParaRPr lang="en-GB" sz="28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2492896"/>
            <a:ext cx="8229600" cy="2736304"/>
          </a:xfrm>
        </p:spPr>
        <p:txBody>
          <a:bodyPr/>
          <a:lstStyle/>
          <a:p>
            <a:pPr marL="342900" indent="-342900" algn="l">
              <a:buFont typeface="Arial" pitchFamily="34" charset="0"/>
              <a:buChar char="•"/>
            </a:pPr>
            <a:endParaRPr lang="fr-BE" sz="2000" dirty="0" smtClean="0">
              <a:latin typeface="Verdana" pitchFamily="34" charset="0"/>
              <a:ea typeface="Verdana" pitchFamily="34" charset="0"/>
              <a:cs typeface="Verdana" pitchFamily="34" charset="0"/>
            </a:endParaRPr>
          </a:p>
          <a:p>
            <a:pPr marL="342900" indent="-342900" algn="l">
              <a:buFont typeface="Arial" pitchFamily="34" charset="0"/>
              <a:buChar char="•"/>
            </a:pPr>
            <a:r>
              <a:rPr lang="en-US" sz="2800" dirty="0">
                <a:latin typeface="Verdana" pitchFamily="34" charset="0"/>
                <a:ea typeface="Verdana" pitchFamily="34" charset="0"/>
                <a:cs typeface="Verdana" pitchFamily="34" charset="0"/>
              </a:rPr>
              <a:t>Tutorials</a:t>
            </a:r>
          </a:p>
          <a:p>
            <a:pPr marL="342900" indent="-342900" algn="l">
              <a:buFont typeface="Arial" pitchFamily="34" charset="0"/>
              <a:buChar char="•"/>
            </a:pPr>
            <a:r>
              <a:rPr lang="en-US" sz="2800" dirty="0" smtClean="0">
                <a:latin typeface="Verdana" pitchFamily="34" charset="0"/>
                <a:ea typeface="Verdana" pitchFamily="34" charset="0"/>
                <a:cs typeface="Verdana" pitchFamily="34" charset="0"/>
              </a:rPr>
              <a:t>Search partner tool</a:t>
            </a:r>
            <a:endParaRPr lang="en-US" sz="2800" b="1" dirty="0" smtClean="0">
              <a:latin typeface="Verdana" pitchFamily="34" charset="0"/>
              <a:ea typeface="Verdana" pitchFamily="34" charset="0"/>
              <a:cs typeface="Verdana" pitchFamily="34" charset="0"/>
            </a:endParaRPr>
          </a:p>
          <a:p>
            <a:endParaRPr lang="en-GB" dirty="0"/>
          </a:p>
        </p:txBody>
      </p:sp>
    </p:spTree>
    <p:extLst>
      <p:ext uri="{BB962C8B-B14F-4D97-AF65-F5344CB8AC3E}">
        <p14:creationId xmlns:p14="http://schemas.microsoft.com/office/powerpoint/2010/main" val="19345149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323528" y="1268760"/>
            <a:ext cx="6588125" cy="503237"/>
          </a:xfrm>
        </p:spPr>
        <p:txBody>
          <a:bodyPr/>
          <a:lstStyle/>
          <a:p>
            <a:endParaRPr lang="en-GB" sz="2600" b="1" dirty="0" smtClean="0">
              <a:solidFill>
                <a:srgbClr val="2D5EC1"/>
              </a:solidFill>
              <a:ea typeface="ＭＳ Ｐゴシック" pitchFamily="4" charset="-128"/>
            </a:endParaRPr>
          </a:p>
        </p:txBody>
      </p:sp>
      <p:sp>
        <p:nvSpPr>
          <p:cNvPr id="166915" name="Rectangle 3"/>
          <p:cNvSpPr>
            <a:spLocks noGrp="1" noChangeArrowheads="1"/>
          </p:cNvSpPr>
          <p:nvPr>
            <p:ph type="body" idx="1"/>
          </p:nvPr>
        </p:nvSpPr>
        <p:spPr>
          <a:xfrm>
            <a:off x="251520" y="1916832"/>
            <a:ext cx="8435975" cy="3987899"/>
          </a:xfrm>
        </p:spPr>
        <p:txBody>
          <a:bodyPr/>
          <a:lstStyle/>
          <a:p>
            <a:pPr marL="0" indent="0">
              <a:buNone/>
            </a:pPr>
            <a:endParaRPr lang="en-GB" sz="2000" b="1" i="0" dirty="0" smtClean="0">
              <a:solidFill>
                <a:srgbClr val="2D5EC1"/>
              </a:solidFill>
              <a:ea typeface="ＭＳ Ｐゴシック" pitchFamily="4" charset="-128"/>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992" y="-891480"/>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8996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323528" y="1268760"/>
            <a:ext cx="6588125" cy="503237"/>
          </a:xfrm>
        </p:spPr>
        <p:txBody>
          <a:bodyPr/>
          <a:lstStyle/>
          <a:p>
            <a:endParaRPr lang="en-GB" sz="2600" b="1" dirty="0" smtClean="0">
              <a:solidFill>
                <a:srgbClr val="2D5EC1"/>
              </a:solidFill>
              <a:ea typeface="ＭＳ Ｐゴシック" pitchFamily="4" charset="-128"/>
            </a:endParaRPr>
          </a:p>
        </p:txBody>
      </p:sp>
      <p:sp>
        <p:nvSpPr>
          <p:cNvPr id="166915" name="Rectangle 3"/>
          <p:cNvSpPr>
            <a:spLocks noGrp="1" noChangeArrowheads="1"/>
          </p:cNvSpPr>
          <p:nvPr>
            <p:ph type="body" idx="1"/>
          </p:nvPr>
        </p:nvSpPr>
        <p:spPr>
          <a:xfrm>
            <a:off x="251520" y="1916832"/>
            <a:ext cx="8435975" cy="3987899"/>
          </a:xfrm>
        </p:spPr>
        <p:txBody>
          <a:bodyPr/>
          <a:lstStyle/>
          <a:p>
            <a:pPr marL="0" indent="0">
              <a:buNone/>
            </a:pPr>
            <a:endParaRPr lang="en-GB" sz="2000" b="1" i="0" dirty="0" smtClean="0">
              <a:solidFill>
                <a:srgbClr val="2D5EC1"/>
              </a:solidFill>
              <a:ea typeface="ＭＳ Ｐゴシック" pitchFamily="4" charset="-128"/>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016" y="-94820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779912" y="27732"/>
            <a:ext cx="5688632" cy="276999"/>
          </a:xfrm>
          <a:prstGeom prst="rect">
            <a:avLst/>
          </a:prstGeom>
        </p:spPr>
        <p:txBody>
          <a:bodyPr wrap="square">
            <a:spAutoFit/>
          </a:bodyPr>
          <a:lstStyle/>
          <a:p>
            <a:r>
              <a:rPr lang="en-GB" sz="1200" dirty="0">
                <a:solidFill>
                  <a:srgbClr val="FF0000"/>
                </a:solidFill>
              </a:rPr>
              <a:t>http://ec.europa.eu/chafea/health/projects-videos_en.html</a:t>
            </a:r>
          </a:p>
        </p:txBody>
      </p:sp>
    </p:spTree>
    <p:extLst>
      <p:ext uri="{BB962C8B-B14F-4D97-AF65-F5344CB8AC3E}">
        <p14:creationId xmlns:p14="http://schemas.microsoft.com/office/powerpoint/2010/main" val="25922476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Any questions?</a:t>
            </a:r>
            <a:endParaRPr lang="en-GB" dirty="0"/>
          </a:p>
        </p:txBody>
      </p:sp>
      <p:sp>
        <p:nvSpPr>
          <p:cNvPr id="7" name="Content Placeholder 6"/>
          <p:cNvSpPr>
            <a:spLocks noGrp="1"/>
          </p:cNvSpPr>
          <p:nvPr>
            <p:ph idx="1"/>
          </p:nvPr>
        </p:nvSpPr>
        <p:spPr>
          <a:xfrm>
            <a:off x="457200" y="2564904"/>
            <a:ext cx="8435280" cy="3633788"/>
          </a:xfrm>
        </p:spPr>
        <p:txBody>
          <a:bodyPr/>
          <a:lstStyle/>
          <a:p>
            <a:pPr marL="0" indent="0">
              <a:buNone/>
            </a:pPr>
            <a:r>
              <a:rPr lang="en-GB" dirty="0" err="1" smtClean="0"/>
              <a:t>Chafea</a:t>
            </a:r>
            <a:r>
              <a:rPr lang="en-GB" dirty="0" smtClean="0"/>
              <a:t> helpdesk: </a:t>
            </a:r>
          </a:p>
          <a:p>
            <a:pPr marL="0" indent="0">
              <a:buNone/>
            </a:pPr>
            <a:endParaRPr lang="fr-LU" dirty="0" smtClean="0"/>
          </a:p>
          <a:p>
            <a:pPr marL="457200" indent="-457200">
              <a:buFont typeface="+mj-lt"/>
              <a:buAutoNum type="arabicPeriod"/>
            </a:pPr>
            <a:r>
              <a:rPr lang="fr-LU" sz="2000" dirty="0" smtClean="0"/>
              <a:t>General questions, call for </a:t>
            </a:r>
            <a:r>
              <a:rPr lang="fr-LU" sz="2000" dirty="0" err="1" smtClean="0"/>
              <a:t>projects</a:t>
            </a:r>
            <a:r>
              <a:rPr lang="fr-LU" sz="2000" dirty="0" smtClean="0"/>
              <a:t> and Framework partnership agreement (FPA) (CHAFEA-HP-CALLS@ec.europa.eu)</a:t>
            </a:r>
            <a:endParaRPr lang="fr-LU" sz="2000" dirty="0" smtClean="0"/>
          </a:p>
          <a:p>
            <a:pPr marL="457200" indent="-457200">
              <a:buFont typeface="+mj-lt"/>
              <a:buAutoNum type="arabicPeriod"/>
            </a:pPr>
            <a:endParaRPr lang="en-GB" sz="2000" dirty="0"/>
          </a:p>
          <a:p>
            <a:pPr marL="457200" indent="-457200">
              <a:buFont typeface="+mj-lt"/>
              <a:buAutoNum type="arabicPeriod"/>
            </a:pPr>
            <a:r>
              <a:rPr lang="en-GB" sz="2000" dirty="0" smtClean="0"/>
              <a:t>Joint Actions: CHAFEA-HP-JA </a:t>
            </a:r>
            <a:r>
              <a:rPr lang="en-GB" sz="2000" dirty="0"/>
              <a:t>(</a:t>
            </a:r>
            <a:r>
              <a:rPr lang="en-GB" sz="2000" dirty="0" smtClean="0">
                <a:hlinkClick r:id="rId2"/>
              </a:rPr>
              <a:t>CHAFEA-HP-JA@ec.europa.eu</a:t>
            </a:r>
            <a:r>
              <a:rPr lang="en-GB" sz="2000" dirty="0" smtClean="0"/>
              <a:t>)</a:t>
            </a:r>
          </a:p>
          <a:p>
            <a:pPr marL="457200" indent="-457200">
              <a:buFont typeface="+mj-lt"/>
              <a:buAutoNum type="arabicPeriod"/>
            </a:pPr>
            <a:r>
              <a:rPr lang="en-GB" sz="2000" dirty="0"/>
              <a:t>CHAFEA-HP-TENDER </a:t>
            </a:r>
            <a:r>
              <a:rPr lang="en-GB" sz="2000" dirty="0" smtClean="0"/>
              <a:t>(CHAFEA-HP-TENDER@ec.europa.eu)</a:t>
            </a:r>
            <a:endParaRPr lang="en-GB" sz="2000" dirty="0"/>
          </a:p>
          <a:p>
            <a:endParaRPr lang="en-GB" dirty="0"/>
          </a:p>
        </p:txBody>
      </p:sp>
    </p:spTree>
    <p:extLst>
      <p:ext uri="{BB962C8B-B14F-4D97-AF65-F5344CB8AC3E}">
        <p14:creationId xmlns:p14="http://schemas.microsoft.com/office/powerpoint/2010/main" val="11046491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Grp="1" noChangeArrowheads="1"/>
          </p:cNvSpPr>
          <p:nvPr>
            <p:ph type="title"/>
          </p:nvPr>
        </p:nvSpPr>
        <p:spPr>
          <a:ln/>
        </p:spPr>
        <p:txBody>
          <a:bodyPr/>
          <a:lstStyle/>
          <a:p>
            <a:pPr marL="0"/>
            <a:r>
              <a:rPr lang="en-US" sz="3600" dirty="0"/>
              <a:t>Thank you for your attention!</a:t>
            </a:r>
          </a:p>
        </p:txBody>
      </p:sp>
      <p:sp>
        <p:nvSpPr>
          <p:cNvPr id="44038" name="Rectangle 6"/>
          <p:cNvSpPr>
            <a:spLocks noGrp="1" noChangeArrowheads="1"/>
          </p:cNvSpPr>
          <p:nvPr>
            <p:ph idx="1"/>
          </p:nvPr>
        </p:nvSpPr>
        <p:spPr>
          <a:xfrm>
            <a:off x="467544" y="3933056"/>
            <a:ext cx="4464496" cy="1872208"/>
          </a:xfrm>
          <a:ln/>
        </p:spPr>
        <p:txBody>
          <a:bodyPr/>
          <a:lstStyle/>
          <a:p>
            <a:pPr>
              <a:spcBef>
                <a:spcPct val="0"/>
              </a:spcBef>
            </a:pPr>
            <a:r>
              <a:rPr lang="en-US" sz="1400" b="0" dirty="0" smtClean="0">
                <a:latin typeface="Verdana Bold" charset="0"/>
                <a:ea typeface="Verdana Bold" charset="0"/>
                <a:cs typeface="Verdana Bold" charset="0"/>
                <a:sym typeface="Verdana Bold" charset="0"/>
              </a:rPr>
              <a:t>Cinthia   </a:t>
            </a:r>
            <a:r>
              <a:rPr lang="en-US" sz="1400" b="0" dirty="0" err="1" smtClean="0">
                <a:latin typeface="Verdana Bold" charset="0"/>
                <a:ea typeface="Verdana Bold" charset="0"/>
                <a:cs typeface="Verdana Bold" charset="0"/>
                <a:sym typeface="Verdana Bold" charset="0"/>
              </a:rPr>
              <a:t>Menel</a:t>
            </a:r>
            <a:r>
              <a:rPr lang="en-US" sz="1400" b="0" dirty="0" smtClean="0">
                <a:latin typeface="Verdana Bold" charset="0"/>
                <a:ea typeface="Verdana Bold" charset="0"/>
                <a:cs typeface="Verdana Bold" charset="0"/>
                <a:sym typeface="Verdana Bold" charset="0"/>
              </a:rPr>
              <a:t> </a:t>
            </a:r>
            <a:r>
              <a:rPr lang="en-US" sz="1400" b="0" dirty="0" err="1" smtClean="0">
                <a:latin typeface="Verdana Bold" charset="0"/>
                <a:ea typeface="Verdana Bold" charset="0"/>
                <a:cs typeface="Verdana Bold" charset="0"/>
                <a:sym typeface="Verdana Bold" charset="0"/>
              </a:rPr>
              <a:t>Lemos</a:t>
            </a:r>
            <a:r>
              <a:rPr lang="en-US" sz="1400" b="0" dirty="0">
                <a:latin typeface="Verdana Bold" charset="0"/>
                <a:ea typeface="ヒラギノ角ゴ ProN W6" charset="0"/>
                <a:cs typeface="ヒラギノ角ゴ ProN W6" charset="0"/>
                <a:sym typeface="Verdana Bold" charset="0"/>
              </a:rPr>
              <a:t/>
            </a:r>
            <a:br>
              <a:rPr lang="en-US" sz="1400" b="0" dirty="0">
                <a:latin typeface="Verdana Bold" charset="0"/>
                <a:ea typeface="ヒラギノ角ゴ ProN W6" charset="0"/>
                <a:cs typeface="ヒラギノ角ゴ ProN W6" charset="0"/>
                <a:sym typeface="Verdana Bold" charset="0"/>
              </a:rPr>
            </a:br>
            <a:r>
              <a:rPr lang="en-US" sz="1000" b="0" i="1" dirty="0">
                <a:latin typeface="Verdana Italic" charset="0"/>
                <a:ea typeface="Verdana Italic" charset="0"/>
                <a:cs typeface="Verdana Italic" charset="0"/>
                <a:sym typeface="Verdana Italic" charset="0"/>
              </a:rPr>
              <a:t>Scientific Project Officer</a:t>
            </a:r>
            <a:r>
              <a:rPr lang="en-US" sz="1400" b="0" dirty="0">
                <a:latin typeface="Verdana Bold" charset="0"/>
                <a:ea typeface="ヒラギノ角ゴ ProN W6" charset="0"/>
                <a:cs typeface="ヒラギノ角ゴ ProN W6" charset="0"/>
                <a:sym typeface="Verdana Bold" charset="0"/>
              </a:rPr>
              <a:t/>
            </a:r>
            <a:br>
              <a:rPr lang="en-US" sz="1400" b="0" dirty="0">
                <a:latin typeface="Verdana Bold" charset="0"/>
                <a:ea typeface="ヒラギノ角ゴ ProN W6" charset="0"/>
                <a:cs typeface="ヒラギノ角ゴ ProN W6" charset="0"/>
                <a:sym typeface="Verdana Bold" charset="0"/>
              </a:rPr>
            </a:br>
            <a:r>
              <a:rPr lang="en-US" sz="1400" b="0" dirty="0">
                <a:latin typeface="Verdana Bold" charset="0"/>
                <a:ea typeface="Verdana Bold" charset="0"/>
                <a:cs typeface="Verdana Bold" charset="0"/>
                <a:sym typeface="Verdana Bold" charset="0"/>
              </a:rPr>
              <a:t> </a:t>
            </a:r>
            <a:r>
              <a:rPr lang="en-US" sz="1400" b="0" dirty="0">
                <a:latin typeface="Verdana Bold" charset="0"/>
                <a:ea typeface="ヒラギノ角ゴ ProN W6" charset="0"/>
                <a:cs typeface="ヒラギノ角ゴ ProN W6" charset="0"/>
                <a:sym typeface="Verdana Bold" charset="0"/>
              </a:rPr>
              <a:t/>
            </a:r>
            <a:br>
              <a:rPr lang="en-US" sz="1400" b="0" dirty="0">
                <a:latin typeface="Verdana Bold" charset="0"/>
                <a:ea typeface="ヒラギノ角ゴ ProN W6" charset="0"/>
                <a:cs typeface="ヒラギノ角ゴ ProN W6" charset="0"/>
                <a:sym typeface="Verdana Bold" charset="0"/>
              </a:rPr>
            </a:br>
            <a:r>
              <a:rPr lang="en-US" sz="1400" b="0" dirty="0"/>
              <a:t>European Commission</a:t>
            </a:r>
            <a:r>
              <a:rPr lang="en-US" sz="1400" b="0" dirty="0">
                <a:latin typeface="Verdana Bold" charset="0"/>
                <a:ea typeface="ヒラギノ角ゴ ProN W6" charset="0"/>
                <a:cs typeface="ヒラギノ角ゴ ProN W6" charset="0"/>
                <a:sym typeface="Verdana Bold" charset="0"/>
              </a:rPr>
              <a:t/>
            </a:r>
            <a:br>
              <a:rPr lang="en-US" sz="1400" b="0" dirty="0">
                <a:latin typeface="Verdana Bold" charset="0"/>
                <a:ea typeface="ヒラギノ角ゴ ProN W6" charset="0"/>
                <a:cs typeface="ヒラギノ角ゴ ProN W6" charset="0"/>
                <a:sym typeface="Verdana Bold" charset="0"/>
              </a:rPr>
            </a:br>
            <a:r>
              <a:rPr lang="en-US" sz="1400" b="0" dirty="0" smtClean="0"/>
              <a:t>Consumers, Health, Agriculture and Food Executive Agency (</a:t>
            </a:r>
            <a:r>
              <a:rPr lang="en-US" sz="1400" b="0" dirty="0" err="1" smtClean="0"/>
              <a:t>Chafea</a:t>
            </a:r>
            <a:r>
              <a:rPr lang="en-US" sz="1400" b="0" dirty="0" smtClean="0"/>
              <a:t>)</a:t>
            </a:r>
            <a:r>
              <a:rPr lang="en-US" sz="1400" b="0" dirty="0">
                <a:latin typeface="Verdana Bold" charset="0"/>
                <a:ea typeface="ヒラギノ角ゴ ProN W6" charset="0"/>
                <a:cs typeface="ヒラギノ角ゴ ProN W6" charset="0"/>
                <a:sym typeface="Verdana Bold" charset="0"/>
              </a:rPr>
              <a:t/>
            </a:r>
            <a:br>
              <a:rPr lang="en-US" sz="1400" b="0" dirty="0">
                <a:latin typeface="Verdana Bold" charset="0"/>
                <a:ea typeface="ヒラギノ角ゴ ProN W6" charset="0"/>
                <a:cs typeface="ヒラギノ角ゴ ProN W6" charset="0"/>
                <a:sym typeface="Verdana Bold" charset="0"/>
              </a:rPr>
            </a:br>
            <a:r>
              <a:rPr lang="en-US" sz="1400" b="0" dirty="0"/>
              <a:t>Health Unit</a:t>
            </a:r>
            <a:r>
              <a:rPr lang="en-US" sz="1400" b="0" dirty="0">
                <a:latin typeface="Verdana Bold" charset="0"/>
                <a:ea typeface="ヒラギノ角ゴ ProN W6" charset="0"/>
                <a:cs typeface="ヒラギノ角ゴ ProN W6" charset="0"/>
                <a:sym typeface="Verdana Bold" charset="0"/>
              </a:rPr>
              <a:t/>
            </a:r>
            <a:br>
              <a:rPr lang="en-US" sz="1400" b="0" dirty="0">
                <a:latin typeface="Verdana Bold" charset="0"/>
                <a:ea typeface="ヒラギノ角ゴ ProN W6" charset="0"/>
                <a:cs typeface="ヒラギノ角ゴ ProN W6" charset="0"/>
                <a:sym typeface="Verdana Bold" charset="0"/>
              </a:rPr>
            </a:br>
            <a:r>
              <a:rPr lang="en-US" sz="1400" b="0">
                <a:latin typeface="Verdana Bold" charset="0"/>
                <a:ea typeface="ヒラギノ角ゴ ProN W6" charset="0"/>
                <a:cs typeface="ヒラギノ角ゴ ProN W6" charset="0"/>
                <a:sym typeface="Verdana Bold" charset="0"/>
              </a:rPr>
              <a:t/>
            </a:r>
            <a:br>
              <a:rPr lang="en-US" sz="1400" b="0">
                <a:latin typeface="Verdana Bold" charset="0"/>
                <a:ea typeface="ヒラギノ角ゴ ProN W6" charset="0"/>
                <a:cs typeface="ヒラギノ角ゴ ProN W6" charset="0"/>
                <a:sym typeface="Verdana Bold" charset="0"/>
              </a:rPr>
            </a:br>
            <a:r>
              <a:rPr lang="en-US" sz="1400" b="0" dirty="0">
                <a:latin typeface="Verdana Bold" charset="0"/>
                <a:ea typeface="ヒラギノ角ゴ ProN W6" charset="0"/>
                <a:cs typeface="ヒラギノ角ゴ ProN W6" charset="0"/>
                <a:sym typeface="Verdana Bold" charset="0"/>
              </a:rPr>
              <a:t/>
            </a:r>
            <a:br>
              <a:rPr lang="en-US" sz="1400" b="0" dirty="0">
                <a:latin typeface="Verdana Bold" charset="0"/>
                <a:ea typeface="ヒラギノ角ゴ ProN W6" charset="0"/>
                <a:cs typeface="ヒラギノ角ゴ ProN W6" charset="0"/>
                <a:sym typeface="Verdana Bold" charset="0"/>
              </a:rPr>
            </a:br>
            <a:r>
              <a:rPr lang="en-US" sz="1400" b="0" dirty="0" smtClean="0">
                <a:latin typeface="Verdana Bold" charset="0"/>
                <a:ea typeface="ヒラギノ角ゴ ProN W6" charset="0"/>
                <a:cs typeface="ヒラギノ角ゴ ProN W6" charset="0"/>
                <a:sym typeface="Verdana Bold" charset="0"/>
              </a:rPr>
              <a:t>cinthia.menel-lemos</a:t>
            </a:r>
            <a:r>
              <a:rPr lang="en-US" sz="1400" b="0" dirty="0" smtClean="0"/>
              <a:t>@ec.europa.eu</a:t>
            </a:r>
            <a:r>
              <a:rPr lang="en-US" sz="1400" b="0" dirty="0">
                <a:latin typeface="Verdana Bold" charset="0"/>
                <a:ea typeface="ヒラギノ角ゴ ProN W6" charset="0"/>
                <a:cs typeface="ヒラギノ角ゴ ProN W6" charset="0"/>
                <a:sym typeface="Verdana Bold" charset="0"/>
              </a:rPr>
              <a:t/>
            </a:r>
            <a:br>
              <a:rPr lang="en-US" sz="1400" b="0" dirty="0">
                <a:latin typeface="Verdana Bold" charset="0"/>
                <a:ea typeface="ヒラギノ角ゴ ProN W6" charset="0"/>
                <a:cs typeface="ヒラギノ角ゴ ProN W6" charset="0"/>
                <a:sym typeface="Verdana Bold" charset="0"/>
              </a:rPr>
            </a:br>
            <a:r>
              <a:rPr lang="en-US" sz="1400" b="0" dirty="0"/>
              <a:t>http://</a:t>
            </a:r>
            <a:r>
              <a:rPr lang="en-US" sz="1400" b="0" dirty="0" smtClean="0"/>
              <a:t>ec.europa.eu/eahc/ </a:t>
            </a:r>
            <a:endParaRPr lang="en-US" sz="1400" b="0" dirty="0"/>
          </a:p>
        </p:txBody>
      </p:sp>
    </p:spTree>
    <p:extLst>
      <p:ext uri="{BB962C8B-B14F-4D97-AF65-F5344CB8AC3E}">
        <p14:creationId xmlns:p14="http://schemas.microsoft.com/office/powerpoint/2010/main" val="1161114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563"/>
            <a:ext cx="8640960" cy="686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Callout 2"/>
          <p:cNvSpPr/>
          <p:nvPr/>
        </p:nvSpPr>
        <p:spPr>
          <a:xfrm>
            <a:off x="2259471" y="5733256"/>
            <a:ext cx="2304256" cy="983321"/>
          </a:xfrm>
          <a:prstGeom prst="rightArrowCallout">
            <a:avLst>
              <a:gd name="adj1" fmla="val 25000"/>
              <a:gd name="adj2" fmla="val 25000"/>
              <a:gd name="adj3" fmla="val 25000"/>
              <a:gd name="adj4" fmla="val 74407"/>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err="1"/>
              <a:t>Legal</a:t>
            </a:r>
            <a:r>
              <a:rPr lang="fr-BE" sz="1800" b="0" dirty="0"/>
              <a:t> </a:t>
            </a:r>
            <a:r>
              <a:rPr lang="fr-BE" sz="1800" b="0" dirty="0" err="1"/>
              <a:t>Entity</a:t>
            </a:r>
            <a:endParaRPr lang="fr-BE" sz="1800" b="0" dirty="0"/>
          </a:p>
          <a:p>
            <a:pPr algn="ctr" defTabSz="457200" fontAlgn="auto">
              <a:spcBef>
                <a:spcPts val="0"/>
              </a:spcBef>
              <a:spcAft>
                <a:spcPts val="0"/>
              </a:spcAft>
            </a:pPr>
            <a:r>
              <a:rPr lang="fr-BE" sz="1800" b="0" dirty="0"/>
              <a:t>Registration</a:t>
            </a:r>
            <a:endParaRPr lang="en-GB" sz="1800" b="0" dirty="0"/>
          </a:p>
        </p:txBody>
      </p:sp>
      <p:sp>
        <p:nvSpPr>
          <p:cNvPr id="2" name="Rounded Rectangle 1"/>
          <p:cNvSpPr/>
          <p:nvPr/>
        </p:nvSpPr>
        <p:spPr>
          <a:xfrm>
            <a:off x="107504" y="116632"/>
            <a:ext cx="8856984" cy="1368152"/>
          </a:xfrm>
          <a:prstGeom prst="roundRect">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err="1" smtClean="0"/>
              <a:t>Make</a:t>
            </a:r>
            <a:r>
              <a:rPr lang="fr-BE" sz="1800" b="0" dirty="0" smtClean="0"/>
              <a:t> sure, </a:t>
            </a:r>
            <a:r>
              <a:rPr lang="fr-BE" sz="1800" b="0" dirty="0" err="1" smtClean="0"/>
              <a:t>you</a:t>
            </a:r>
            <a:r>
              <a:rPr lang="fr-BE" sz="1800" b="0" dirty="0" smtClean="0"/>
              <a:t> and </a:t>
            </a:r>
            <a:r>
              <a:rPr lang="fr-BE" sz="1800" b="0" dirty="0" err="1" smtClean="0"/>
              <a:t>your</a:t>
            </a:r>
            <a:r>
              <a:rPr lang="fr-BE" sz="1800" b="0" dirty="0" smtClean="0"/>
              <a:t> </a:t>
            </a:r>
            <a:r>
              <a:rPr lang="fr-BE" sz="1800" b="0" dirty="0" err="1" smtClean="0"/>
              <a:t>partners</a:t>
            </a:r>
            <a:r>
              <a:rPr lang="fr-BE" sz="1800" b="0" dirty="0" smtClean="0"/>
              <a:t>' organisations are </a:t>
            </a:r>
            <a:r>
              <a:rPr lang="fr-BE" sz="1800" b="0" dirty="0" err="1" smtClean="0"/>
              <a:t>registered</a:t>
            </a:r>
            <a:r>
              <a:rPr lang="fr-BE" sz="1800" b="0" dirty="0" smtClean="0"/>
              <a:t>.</a:t>
            </a:r>
          </a:p>
          <a:p>
            <a:pPr algn="ctr" defTabSz="457200" fontAlgn="auto">
              <a:spcBef>
                <a:spcPts val="0"/>
              </a:spcBef>
              <a:spcAft>
                <a:spcPts val="0"/>
              </a:spcAft>
            </a:pPr>
            <a:endParaRPr lang="en-GB" sz="1800" b="0" dirty="0" smtClean="0"/>
          </a:p>
          <a:p>
            <a:pPr algn="ctr" defTabSz="457200" fontAlgn="auto">
              <a:spcBef>
                <a:spcPts val="0"/>
              </a:spcBef>
              <a:spcAft>
                <a:spcPts val="0"/>
              </a:spcAft>
            </a:pPr>
            <a:r>
              <a:rPr lang="en-GB" sz="1800" b="0" dirty="0" smtClean="0"/>
              <a:t>http</a:t>
            </a:r>
            <a:r>
              <a:rPr lang="en-GB" sz="1800" b="0" dirty="0"/>
              <a:t>://ec.europa.eu/research/participants/portal/desktop/en/ organisations/register.html</a:t>
            </a:r>
          </a:p>
        </p:txBody>
      </p:sp>
    </p:spTree>
    <p:extLst>
      <p:ext uri="{BB962C8B-B14F-4D97-AF65-F5344CB8AC3E}">
        <p14:creationId xmlns:p14="http://schemas.microsoft.com/office/powerpoint/2010/main" val="663154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536504"/>
          </a:xfrm>
        </p:spPr>
        <p:txBody>
          <a:bodyPr/>
          <a:lstStyle/>
          <a:p>
            <a:pPr lvl="1">
              <a:defRPr/>
            </a:pPr>
            <a:r>
              <a:rPr lang="en-GB" altLang="en-US" sz="1800" dirty="0" smtClean="0">
                <a:ea typeface="ＭＳ Ｐゴシック" pitchFamily="34" charset="-128"/>
              </a:rPr>
              <a:t>Scaling up integrated care</a:t>
            </a:r>
            <a:r>
              <a:rPr lang="en-GB" altLang="en-US" sz="1800" dirty="0">
                <a:ea typeface="ＭＳ Ｐゴシック" pitchFamily="34" charset="-128"/>
              </a:rPr>
              <a:t>		</a:t>
            </a:r>
            <a:r>
              <a:rPr lang="en-GB" altLang="en-US" sz="1800" dirty="0" smtClean="0">
                <a:ea typeface="ＭＳ Ｐゴシック" pitchFamily="34" charset="-128"/>
              </a:rPr>
              <a:t>€  3 650 </a:t>
            </a:r>
            <a:r>
              <a:rPr lang="en-GB" altLang="en-US" sz="1800" dirty="0">
                <a:ea typeface="ＭＳ Ｐゴシック" pitchFamily="34" charset="-128"/>
              </a:rPr>
              <a:t>000</a:t>
            </a:r>
          </a:p>
          <a:p>
            <a:pPr lvl="1">
              <a:defRPr/>
            </a:pPr>
            <a:endParaRPr lang="fr-BE" altLang="en-US" sz="1800" dirty="0">
              <a:ea typeface="ＭＳ Ｐゴシック" pitchFamily="34" charset="-128"/>
            </a:endParaRPr>
          </a:p>
          <a:p>
            <a:pPr lvl="1">
              <a:defRPr/>
            </a:pPr>
            <a:r>
              <a:rPr lang="fr-LU" altLang="en-US" sz="1800" dirty="0" smtClean="0">
                <a:solidFill>
                  <a:srgbClr val="92D050"/>
                </a:solidFill>
                <a:ea typeface="ＭＳ Ｐゴシック" pitchFamily="34" charset="-128"/>
              </a:rPr>
              <a:t>EURIPID collaboration			</a:t>
            </a:r>
            <a:r>
              <a:rPr lang="en-GB" altLang="en-US" sz="1800" dirty="0" smtClean="0">
                <a:solidFill>
                  <a:srgbClr val="92D050"/>
                </a:solidFill>
                <a:ea typeface="ＭＳ Ｐゴシック" pitchFamily="34" charset="-128"/>
              </a:rPr>
              <a:t>€     300 </a:t>
            </a:r>
            <a:r>
              <a:rPr lang="en-GB" altLang="en-US" sz="1800" dirty="0">
                <a:solidFill>
                  <a:srgbClr val="92D050"/>
                </a:solidFill>
                <a:ea typeface="ＭＳ Ｐゴシック" pitchFamily="34" charset="-128"/>
              </a:rPr>
              <a:t>000 </a:t>
            </a:r>
          </a:p>
          <a:p>
            <a:pPr marL="457200" lvl="1" indent="0">
              <a:buNone/>
              <a:defRPr/>
            </a:pPr>
            <a:endParaRPr lang="en-GB" altLang="en-US" sz="1800" dirty="0">
              <a:ea typeface="ＭＳ Ｐゴシック" pitchFamily="34" charset="-128"/>
            </a:endParaRPr>
          </a:p>
          <a:p>
            <a:pPr lvl="1">
              <a:defRPr/>
            </a:pPr>
            <a:r>
              <a:rPr lang="en-GB" altLang="en-US" sz="1800" dirty="0" smtClean="0">
                <a:ea typeface="ＭＳ Ｐゴシック" pitchFamily="34" charset="-128"/>
              </a:rPr>
              <a:t>ORPHACODE				</a:t>
            </a:r>
            <a:r>
              <a:rPr lang="en-GB" altLang="en-US" sz="1800" dirty="0">
                <a:ea typeface="ＭＳ Ｐゴシック" pitchFamily="34" charset="-128"/>
              </a:rPr>
              <a:t>€   </a:t>
            </a:r>
            <a:r>
              <a:rPr lang="en-GB" altLang="en-US" sz="1800" dirty="0" smtClean="0">
                <a:ea typeface="ＭＳ Ｐゴシック" pitchFamily="34" charset="-128"/>
              </a:rPr>
              <a:t>  </a:t>
            </a:r>
            <a:r>
              <a:rPr lang="en-GB" altLang="en-US" sz="1800" dirty="0">
                <a:ea typeface="ＭＳ Ｐゴシック" pitchFamily="34" charset="-128"/>
              </a:rPr>
              <a:t>750 000 </a:t>
            </a:r>
          </a:p>
          <a:p>
            <a:pPr marL="457200" lvl="1" indent="0">
              <a:buNone/>
              <a:defRPr/>
            </a:pPr>
            <a:endParaRPr lang="en-GB" altLang="en-US" sz="1800" dirty="0" smtClean="0">
              <a:solidFill>
                <a:srgbClr val="92D050"/>
              </a:solidFill>
              <a:ea typeface="ＭＳ Ｐゴシック" pitchFamily="34" charset="-128"/>
            </a:endParaRPr>
          </a:p>
          <a:p>
            <a:pPr lvl="1">
              <a:defRPr/>
            </a:pPr>
            <a:r>
              <a:rPr lang="en-GB" altLang="en-US" sz="1800" dirty="0" smtClean="0">
                <a:solidFill>
                  <a:srgbClr val="92D050"/>
                </a:solidFill>
                <a:ea typeface="ＭＳ Ｐゴシック" pitchFamily="34" charset="-128"/>
              </a:rPr>
              <a:t>European Reference Networks     	 € </a:t>
            </a:r>
            <a:r>
              <a:rPr lang="en-GB" altLang="en-US" sz="1800" dirty="0">
                <a:solidFill>
                  <a:srgbClr val="92D050"/>
                </a:solidFill>
                <a:ea typeface="ＭＳ Ｐゴシック" pitchFamily="34" charset="-128"/>
              </a:rPr>
              <a:t>13 800 000</a:t>
            </a:r>
          </a:p>
          <a:p>
            <a:pPr marL="457200" lvl="1" indent="0">
              <a:buNone/>
              <a:defRPr/>
            </a:pPr>
            <a:r>
              <a:rPr lang="en-GB" altLang="en-US" sz="1800" dirty="0">
                <a:solidFill>
                  <a:srgbClr val="92D050"/>
                </a:solidFill>
                <a:ea typeface="ＭＳ Ｐゴシック" pitchFamily="34" charset="-128"/>
              </a:rPr>
              <a:t>				</a:t>
            </a:r>
            <a:endParaRPr lang="en-GB" altLang="en-US" sz="1800" dirty="0">
              <a:ea typeface="ＭＳ Ｐゴシック" pitchFamily="34" charset="-128"/>
            </a:endParaRPr>
          </a:p>
          <a:p>
            <a:pPr lvl="1">
              <a:defRPr/>
            </a:pPr>
            <a:r>
              <a:rPr lang="en-US" sz="1800" i="1" dirty="0" smtClean="0"/>
              <a:t>Implementation </a:t>
            </a:r>
            <a:r>
              <a:rPr lang="en-US" sz="1800" i="1" dirty="0"/>
              <a:t>of best practices </a:t>
            </a:r>
            <a:endParaRPr lang="en-US" sz="1800" i="1" dirty="0" smtClean="0"/>
          </a:p>
          <a:p>
            <a:pPr marL="457200" lvl="1" indent="0">
              <a:buNone/>
              <a:defRPr/>
            </a:pPr>
            <a:r>
              <a:rPr lang="en-US" sz="1800" i="1" dirty="0" smtClean="0"/>
              <a:t>to </a:t>
            </a:r>
            <a:r>
              <a:rPr lang="en-US" sz="1800" i="1" dirty="0"/>
              <a:t>promote health and prevent </a:t>
            </a:r>
            <a:endParaRPr lang="en-US" sz="1800" i="1" dirty="0" smtClean="0"/>
          </a:p>
          <a:p>
            <a:pPr marL="457200" lvl="1" indent="0">
              <a:buNone/>
              <a:defRPr/>
            </a:pPr>
            <a:r>
              <a:rPr lang="en-US" sz="1800" i="1" dirty="0" smtClean="0"/>
              <a:t>non-communicable </a:t>
            </a:r>
            <a:r>
              <a:rPr lang="en-US" sz="1800" i="1" dirty="0"/>
              <a:t>diseases and </a:t>
            </a:r>
            <a:endParaRPr lang="en-US" sz="1800" i="1" dirty="0" smtClean="0"/>
          </a:p>
          <a:p>
            <a:pPr marL="457200" lvl="1" indent="0">
              <a:buNone/>
              <a:defRPr/>
            </a:pPr>
            <a:r>
              <a:rPr lang="en-US" sz="1800" i="1" dirty="0" smtClean="0"/>
              <a:t>to </a:t>
            </a:r>
            <a:r>
              <a:rPr lang="en-US" sz="1800" i="1" dirty="0"/>
              <a:t>reduce health inequalities</a:t>
            </a:r>
            <a:r>
              <a:rPr lang="en-GB" sz="1800" i="1" dirty="0"/>
              <a:t>	</a:t>
            </a:r>
            <a:r>
              <a:rPr lang="en-GB" sz="1800" i="1" dirty="0" smtClean="0"/>
              <a:t>  	 €  2 350 </a:t>
            </a:r>
            <a:r>
              <a:rPr lang="en-GB" sz="1800" i="1" dirty="0"/>
              <a:t>000</a:t>
            </a:r>
          </a:p>
        </p:txBody>
      </p:sp>
    </p:spTree>
    <p:extLst>
      <p:ext uri="{BB962C8B-B14F-4D97-AF65-F5344CB8AC3E}">
        <p14:creationId xmlns:p14="http://schemas.microsoft.com/office/powerpoint/2010/main" val="2498555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24"/>
            <a:ext cx="8644458" cy="685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Callout 2"/>
          <p:cNvSpPr/>
          <p:nvPr/>
        </p:nvSpPr>
        <p:spPr>
          <a:xfrm>
            <a:off x="2339752" y="4509120"/>
            <a:ext cx="2304256" cy="983321"/>
          </a:xfrm>
          <a:prstGeom prst="rightArrowCallout">
            <a:avLst>
              <a:gd name="adj1" fmla="val 25000"/>
              <a:gd name="adj2" fmla="val 25000"/>
              <a:gd name="adj3" fmla="val 25000"/>
              <a:gd name="adj4" fmla="val 74407"/>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err="1"/>
              <a:t>Capacity</a:t>
            </a:r>
            <a:r>
              <a:rPr lang="fr-BE" sz="1800" b="0" dirty="0"/>
              <a:t> </a:t>
            </a:r>
          </a:p>
          <a:p>
            <a:pPr algn="ctr" defTabSz="457200" fontAlgn="auto">
              <a:spcBef>
                <a:spcPts val="0"/>
              </a:spcBef>
              <a:spcAft>
                <a:spcPts val="0"/>
              </a:spcAft>
            </a:pPr>
            <a:r>
              <a:rPr lang="fr-BE" sz="1800" b="0" dirty="0"/>
              <a:t>Self-Check</a:t>
            </a:r>
            <a:endParaRPr lang="en-GB" sz="1800" b="0" dirty="0"/>
          </a:p>
        </p:txBody>
      </p:sp>
      <p:sp>
        <p:nvSpPr>
          <p:cNvPr id="4" name="Rounded Rectangle 3"/>
          <p:cNvSpPr/>
          <p:nvPr/>
        </p:nvSpPr>
        <p:spPr>
          <a:xfrm>
            <a:off x="195002" y="188640"/>
            <a:ext cx="8640960" cy="1296144"/>
          </a:xfrm>
          <a:prstGeom prst="roundRect">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smtClean="0"/>
              <a:t>Do the Financial </a:t>
            </a:r>
            <a:r>
              <a:rPr lang="fr-BE" sz="1800" b="0" dirty="0" err="1" smtClean="0"/>
              <a:t>Capacity</a:t>
            </a:r>
            <a:r>
              <a:rPr lang="fr-BE" sz="1800" b="0" dirty="0" smtClean="0"/>
              <a:t> Self Check</a:t>
            </a:r>
          </a:p>
          <a:p>
            <a:pPr algn="ctr" defTabSz="457200" fontAlgn="auto">
              <a:spcBef>
                <a:spcPts val="0"/>
              </a:spcBef>
              <a:spcAft>
                <a:spcPts val="0"/>
              </a:spcAft>
            </a:pPr>
            <a:endParaRPr lang="en-GB" sz="1800" b="0" dirty="0" smtClean="0"/>
          </a:p>
          <a:p>
            <a:pPr algn="ctr" defTabSz="457200" fontAlgn="auto">
              <a:spcBef>
                <a:spcPts val="0"/>
              </a:spcBef>
              <a:spcAft>
                <a:spcPts val="0"/>
              </a:spcAft>
            </a:pPr>
            <a:r>
              <a:rPr lang="en-GB" sz="1800" b="0" dirty="0" smtClean="0"/>
              <a:t>http</a:t>
            </a:r>
            <a:r>
              <a:rPr lang="en-GB" sz="1800" b="0" dirty="0"/>
              <a:t>://ec.europa.eu/research/participants/portal/desktop/en/ organisations/lfv.html</a:t>
            </a:r>
          </a:p>
        </p:txBody>
      </p:sp>
    </p:spTree>
    <p:extLst>
      <p:ext uri="{BB962C8B-B14F-4D97-AF65-F5344CB8AC3E}">
        <p14:creationId xmlns:p14="http://schemas.microsoft.com/office/powerpoint/2010/main" val="41931898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0"/>
            <a:ext cx="6948264" cy="687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Callout 2"/>
          <p:cNvSpPr/>
          <p:nvPr/>
        </p:nvSpPr>
        <p:spPr>
          <a:xfrm>
            <a:off x="6012160" y="3068960"/>
            <a:ext cx="2304256" cy="983321"/>
          </a:xfrm>
          <a:prstGeom prst="rightArrowCallout">
            <a:avLst>
              <a:gd name="adj1" fmla="val 25000"/>
              <a:gd name="adj2" fmla="val 25000"/>
              <a:gd name="adj3" fmla="val 25000"/>
              <a:gd name="adj4" fmla="val 74407"/>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err="1" smtClean="0"/>
              <a:t>Search</a:t>
            </a:r>
            <a:r>
              <a:rPr lang="fr-BE" sz="1800" b="0" dirty="0" smtClean="0"/>
              <a:t> </a:t>
            </a:r>
            <a:r>
              <a:rPr lang="fr-BE" sz="1800" b="0" dirty="0" err="1" smtClean="0"/>
              <a:t>your</a:t>
            </a:r>
            <a:r>
              <a:rPr lang="fr-BE" sz="1800" b="0" dirty="0" smtClean="0"/>
              <a:t> PIC</a:t>
            </a:r>
            <a:endParaRPr lang="en-GB" sz="1800" b="0" dirty="0"/>
          </a:p>
        </p:txBody>
      </p:sp>
      <p:sp>
        <p:nvSpPr>
          <p:cNvPr id="4" name="Rounded Rectangle 3"/>
          <p:cNvSpPr/>
          <p:nvPr/>
        </p:nvSpPr>
        <p:spPr>
          <a:xfrm>
            <a:off x="195002" y="188640"/>
            <a:ext cx="8640960" cy="576064"/>
          </a:xfrm>
          <a:prstGeom prst="roundRect">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err="1"/>
              <a:t>Create</a:t>
            </a:r>
            <a:r>
              <a:rPr lang="fr-BE" sz="1800" b="0" dirty="0"/>
              <a:t> a </a:t>
            </a:r>
            <a:r>
              <a:rPr lang="fr-BE" sz="1800" b="0" dirty="0" err="1"/>
              <a:t>Draft</a:t>
            </a:r>
            <a:r>
              <a:rPr lang="fr-BE" sz="1800" b="0" dirty="0"/>
              <a:t> </a:t>
            </a:r>
            <a:r>
              <a:rPr lang="fr-BE" sz="1800" b="0" dirty="0" err="1"/>
              <a:t>Proposal</a:t>
            </a:r>
            <a:endParaRPr lang="fr-BE" sz="1800" b="0" dirty="0"/>
          </a:p>
        </p:txBody>
      </p:sp>
      <p:sp>
        <p:nvSpPr>
          <p:cNvPr id="5" name="Right Arrow Callout 4"/>
          <p:cNvSpPr/>
          <p:nvPr/>
        </p:nvSpPr>
        <p:spPr>
          <a:xfrm>
            <a:off x="1835696" y="5373216"/>
            <a:ext cx="2448272" cy="1080120"/>
          </a:xfrm>
          <a:prstGeom prst="rightArrowCallout">
            <a:avLst>
              <a:gd name="adj1" fmla="val 25000"/>
              <a:gd name="adj2" fmla="val 25000"/>
              <a:gd name="adj3" fmla="val 25000"/>
              <a:gd name="adj4" fmla="val 74407"/>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smtClean="0"/>
              <a:t>Put </a:t>
            </a:r>
            <a:r>
              <a:rPr lang="fr-BE" sz="1800" b="0" dirty="0" err="1" smtClean="0"/>
              <a:t>Acronym</a:t>
            </a:r>
            <a:r>
              <a:rPr lang="fr-BE" sz="1800" b="0" dirty="0" smtClean="0"/>
              <a:t> and </a:t>
            </a:r>
            <a:r>
              <a:rPr lang="fr-BE" sz="1800" b="0" dirty="0" err="1" smtClean="0"/>
              <a:t>Summary</a:t>
            </a:r>
            <a:endParaRPr lang="en-GB" sz="1800" b="0" dirty="0"/>
          </a:p>
        </p:txBody>
      </p:sp>
      <p:sp>
        <p:nvSpPr>
          <p:cNvPr id="6" name="Right Arrow Callout 5"/>
          <p:cNvSpPr/>
          <p:nvPr/>
        </p:nvSpPr>
        <p:spPr>
          <a:xfrm>
            <a:off x="5940152" y="6111298"/>
            <a:ext cx="2448272" cy="684076"/>
          </a:xfrm>
          <a:prstGeom prst="rightArrowCallout">
            <a:avLst>
              <a:gd name="adj1" fmla="val 25000"/>
              <a:gd name="adj2" fmla="val 25000"/>
              <a:gd name="adj3" fmla="val 25000"/>
              <a:gd name="adj4" fmla="val 74407"/>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err="1" smtClean="0"/>
              <a:t>Next</a:t>
            </a:r>
            <a:endParaRPr lang="en-GB" sz="1800" b="0" dirty="0"/>
          </a:p>
        </p:txBody>
      </p:sp>
    </p:spTree>
    <p:extLst>
      <p:ext uri="{BB962C8B-B14F-4D97-AF65-F5344CB8AC3E}">
        <p14:creationId xmlns:p14="http://schemas.microsoft.com/office/powerpoint/2010/main" val="37421798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INTER-UNIT Transfer\2014 - IT Tools Implementation\Forms HP Multibeneficiary Project\Screenshots\Capture 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166" y="15004"/>
            <a:ext cx="6904707" cy="6842996"/>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Callout 2"/>
          <p:cNvSpPr/>
          <p:nvPr/>
        </p:nvSpPr>
        <p:spPr>
          <a:xfrm>
            <a:off x="2699792" y="5897058"/>
            <a:ext cx="3672408" cy="983321"/>
          </a:xfrm>
          <a:prstGeom prst="rightArrowCallout">
            <a:avLst>
              <a:gd name="adj1" fmla="val 25000"/>
              <a:gd name="adj2" fmla="val 25000"/>
              <a:gd name="adj3" fmla="val 25000"/>
              <a:gd name="adj4" fmla="val 74407"/>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err="1" smtClean="0"/>
              <a:t>Accepting</a:t>
            </a:r>
            <a:r>
              <a:rPr lang="fr-BE" sz="1800" b="0" dirty="0" smtClean="0"/>
              <a:t> </a:t>
            </a:r>
            <a:r>
              <a:rPr lang="fr-BE" sz="1800" b="0" dirty="0" err="1" smtClean="0"/>
              <a:t>creates</a:t>
            </a:r>
            <a:r>
              <a:rPr lang="fr-BE" sz="1800" b="0" dirty="0" smtClean="0"/>
              <a:t> </a:t>
            </a:r>
            <a:r>
              <a:rPr lang="fr-BE" sz="1800" b="0" dirty="0" err="1" smtClean="0"/>
              <a:t>draft</a:t>
            </a:r>
            <a:r>
              <a:rPr lang="fr-BE" sz="1800" b="0" dirty="0" smtClean="0"/>
              <a:t> </a:t>
            </a:r>
            <a:r>
              <a:rPr lang="fr-BE" sz="1800" b="0" dirty="0" err="1" smtClean="0"/>
              <a:t>proposal</a:t>
            </a:r>
            <a:endParaRPr lang="en-GB" sz="1800" b="0" dirty="0"/>
          </a:p>
        </p:txBody>
      </p:sp>
    </p:spTree>
    <p:extLst>
      <p:ext uri="{BB962C8B-B14F-4D97-AF65-F5344CB8AC3E}">
        <p14:creationId xmlns:p14="http://schemas.microsoft.com/office/powerpoint/2010/main" val="28560203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7" y="692696"/>
            <a:ext cx="6609804" cy="589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Callout 2"/>
          <p:cNvSpPr/>
          <p:nvPr/>
        </p:nvSpPr>
        <p:spPr>
          <a:xfrm>
            <a:off x="107504" y="2659145"/>
            <a:ext cx="2556284" cy="1561943"/>
          </a:xfrm>
          <a:prstGeom prst="rightArrowCallout">
            <a:avLst>
              <a:gd name="adj1" fmla="val 25000"/>
              <a:gd name="adj2" fmla="val 25000"/>
              <a:gd name="adj3" fmla="val 25000"/>
              <a:gd name="adj4" fmla="val 74407"/>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smtClean="0"/>
              <a:t>Confirmation by email, </a:t>
            </a:r>
          </a:p>
          <a:p>
            <a:pPr algn="ctr" defTabSz="457200" fontAlgn="auto">
              <a:spcBef>
                <a:spcPts val="0"/>
              </a:spcBef>
              <a:spcAft>
                <a:spcPts val="0"/>
              </a:spcAft>
            </a:pPr>
            <a:r>
              <a:rPr lang="fr-BE" sz="1800" b="0" dirty="0" err="1" smtClean="0"/>
              <a:t>Including</a:t>
            </a:r>
            <a:r>
              <a:rPr lang="fr-BE" sz="1800" b="0" dirty="0" smtClean="0"/>
              <a:t> </a:t>
            </a:r>
            <a:br>
              <a:rPr lang="fr-BE" sz="1800" b="0" dirty="0" smtClean="0"/>
            </a:br>
            <a:r>
              <a:rPr lang="fr-BE" sz="1800" b="0" dirty="0" smtClean="0"/>
              <a:t>"</a:t>
            </a:r>
            <a:r>
              <a:rPr lang="fr-BE" sz="1800" b="0" dirty="0" err="1" smtClean="0"/>
              <a:t>draft</a:t>
            </a:r>
            <a:r>
              <a:rPr lang="fr-BE" sz="1800" b="0" dirty="0" smtClean="0"/>
              <a:t> </a:t>
            </a:r>
            <a:r>
              <a:rPr lang="fr-BE" sz="1800" b="0" dirty="0" err="1" smtClean="0"/>
              <a:t>proposal</a:t>
            </a:r>
            <a:r>
              <a:rPr lang="fr-BE" sz="1800" b="0" dirty="0" smtClean="0"/>
              <a:t> ID"</a:t>
            </a:r>
            <a:endParaRPr lang="en-GB" sz="1800" b="0" dirty="0"/>
          </a:p>
        </p:txBody>
      </p:sp>
      <p:sp>
        <p:nvSpPr>
          <p:cNvPr id="4" name="Rounded Rectangle 3"/>
          <p:cNvSpPr/>
          <p:nvPr/>
        </p:nvSpPr>
        <p:spPr>
          <a:xfrm>
            <a:off x="195002" y="188640"/>
            <a:ext cx="8640960" cy="576064"/>
          </a:xfrm>
          <a:prstGeom prst="roundRect">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smtClean="0"/>
              <a:t>Confirmation by e-mail</a:t>
            </a:r>
            <a:endParaRPr lang="fr-BE" sz="1800" b="0" dirty="0"/>
          </a:p>
        </p:txBody>
      </p:sp>
    </p:spTree>
    <p:extLst>
      <p:ext uri="{BB962C8B-B14F-4D97-AF65-F5344CB8AC3E}">
        <p14:creationId xmlns:p14="http://schemas.microsoft.com/office/powerpoint/2010/main" val="31807006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INTER-UNIT Transfer\2014 - IT Tools Implementation\Forms HP Multibeneficiary Project\Screenshots\Capture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0"/>
            <a:ext cx="6948264" cy="6886164"/>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Callout 2"/>
          <p:cNvSpPr/>
          <p:nvPr/>
        </p:nvSpPr>
        <p:spPr>
          <a:xfrm>
            <a:off x="1547664" y="3212976"/>
            <a:ext cx="2556284" cy="780971"/>
          </a:xfrm>
          <a:prstGeom prst="rightArrowCallout">
            <a:avLst>
              <a:gd name="adj1" fmla="val 25000"/>
              <a:gd name="adj2" fmla="val 25000"/>
              <a:gd name="adj3" fmla="val 25000"/>
              <a:gd name="adj4" fmla="val 74407"/>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err="1" smtClean="0"/>
              <a:t>Partners</a:t>
            </a:r>
            <a:endParaRPr lang="en-GB" sz="1800" b="0" dirty="0"/>
          </a:p>
        </p:txBody>
      </p:sp>
      <p:sp>
        <p:nvSpPr>
          <p:cNvPr id="4" name="Rounded Rectangle 3"/>
          <p:cNvSpPr/>
          <p:nvPr/>
        </p:nvSpPr>
        <p:spPr>
          <a:xfrm>
            <a:off x="195002" y="188640"/>
            <a:ext cx="8640960" cy="576064"/>
          </a:xfrm>
          <a:prstGeom prst="roundRect">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err="1" smtClean="0"/>
              <a:t>Choose</a:t>
            </a:r>
            <a:r>
              <a:rPr lang="fr-BE" sz="1800" b="0" dirty="0" smtClean="0"/>
              <a:t> </a:t>
            </a:r>
            <a:r>
              <a:rPr lang="fr-BE" sz="1800" b="0" dirty="0" err="1" smtClean="0"/>
              <a:t>your</a:t>
            </a:r>
            <a:r>
              <a:rPr lang="fr-BE" sz="1800" b="0" dirty="0" smtClean="0"/>
              <a:t> </a:t>
            </a:r>
            <a:r>
              <a:rPr lang="fr-BE" sz="1800" b="0" dirty="0" err="1" smtClean="0"/>
              <a:t>partners</a:t>
            </a:r>
            <a:endParaRPr lang="fr-BE" sz="1800" b="0" dirty="0"/>
          </a:p>
        </p:txBody>
      </p:sp>
      <p:sp>
        <p:nvSpPr>
          <p:cNvPr id="5" name="Right Arrow Callout 4"/>
          <p:cNvSpPr/>
          <p:nvPr/>
        </p:nvSpPr>
        <p:spPr>
          <a:xfrm>
            <a:off x="3923928" y="4293096"/>
            <a:ext cx="2556284" cy="780971"/>
          </a:xfrm>
          <a:prstGeom prst="rightArrowCallout">
            <a:avLst>
              <a:gd name="adj1" fmla="val 25000"/>
              <a:gd name="adj2" fmla="val 25000"/>
              <a:gd name="adj3" fmla="val 25000"/>
              <a:gd name="adj4" fmla="val 74407"/>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smtClean="0"/>
              <a:t>Contacts</a:t>
            </a:r>
            <a:endParaRPr lang="en-GB" sz="1800" b="0" dirty="0"/>
          </a:p>
        </p:txBody>
      </p:sp>
    </p:spTree>
    <p:extLst>
      <p:ext uri="{BB962C8B-B14F-4D97-AF65-F5344CB8AC3E}">
        <p14:creationId xmlns:p14="http://schemas.microsoft.com/office/powerpoint/2010/main" val="7699400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INTER-UNIT Transfer\2014 - IT Tools Implementation\Forms HP Multibeneficiary Project\Screenshots\Capture 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5" y="44624"/>
            <a:ext cx="6876256" cy="6814801"/>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Callout 2"/>
          <p:cNvSpPr/>
          <p:nvPr/>
        </p:nvSpPr>
        <p:spPr>
          <a:xfrm>
            <a:off x="1835696" y="2400483"/>
            <a:ext cx="3023468" cy="780971"/>
          </a:xfrm>
          <a:prstGeom prst="rightArrowCallout">
            <a:avLst>
              <a:gd name="adj1" fmla="val 25000"/>
              <a:gd name="adj2" fmla="val 25000"/>
              <a:gd name="adj3" fmla="val 25000"/>
              <a:gd name="adj4" fmla="val 74407"/>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smtClean="0"/>
              <a:t>Administrative</a:t>
            </a:r>
          </a:p>
          <a:p>
            <a:pPr algn="ctr" defTabSz="457200" fontAlgn="auto">
              <a:spcBef>
                <a:spcPts val="0"/>
              </a:spcBef>
              <a:spcAft>
                <a:spcPts val="0"/>
              </a:spcAft>
            </a:pPr>
            <a:r>
              <a:rPr lang="fr-BE" sz="1800" b="0" dirty="0" err="1" smtClean="0"/>
              <a:t>Forms</a:t>
            </a:r>
            <a:endParaRPr lang="en-GB" sz="1800" b="0" dirty="0"/>
          </a:p>
        </p:txBody>
      </p:sp>
      <p:sp>
        <p:nvSpPr>
          <p:cNvPr id="4" name="Rounded Rectangle 3"/>
          <p:cNvSpPr/>
          <p:nvPr/>
        </p:nvSpPr>
        <p:spPr>
          <a:xfrm>
            <a:off x="195002" y="188640"/>
            <a:ext cx="8640960" cy="576064"/>
          </a:xfrm>
          <a:prstGeom prst="roundRect">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smtClean="0"/>
              <a:t>Main </a:t>
            </a:r>
            <a:r>
              <a:rPr lang="fr-BE" sz="1800" b="0" dirty="0" err="1" smtClean="0"/>
              <a:t>screen</a:t>
            </a:r>
            <a:endParaRPr lang="fr-BE" sz="1800" b="0" dirty="0"/>
          </a:p>
        </p:txBody>
      </p:sp>
      <p:sp>
        <p:nvSpPr>
          <p:cNvPr id="5" name="Right Arrow Callout 4"/>
          <p:cNvSpPr/>
          <p:nvPr/>
        </p:nvSpPr>
        <p:spPr>
          <a:xfrm>
            <a:off x="1835696" y="3429001"/>
            <a:ext cx="2556284" cy="576064"/>
          </a:xfrm>
          <a:prstGeom prst="rightArrowCallout">
            <a:avLst>
              <a:gd name="adj1" fmla="val 25000"/>
              <a:gd name="adj2" fmla="val 25000"/>
              <a:gd name="adj3" fmla="val 25000"/>
              <a:gd name="adj4" fmla="val 74407"/>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err="1" smtClean="0"/>
              <a:t>Downloads</a:t>
            </a:r>
            <a:endParaRPr lang="en-GB" sz="1800" b="0" dirty="0"/>
          </a:p>
        </p:txBody>
      </p:sp>
      <p:sp>
        <p:nvSpPr>
          <p:cNvPr id="6" name="Right Arrow Callout 5"/>
          <p:cNvSpPr/>
          <p:nvPr/>
        </p:nvSpPr>
        <p:spPr>
          <a:xfrm>
            <a:off x="1835696" y="4128364"/>
            <a:ext cx="3312368" cy="576064"/>
          </a:xfrm>
          <a:prstGeom prst="rightArrowCallout">
            <a:avLst>
              <a:gd name="adj1" fmla="val 25000"/>
              <a:gd name="adj2" fmla="val 25000"/>
              <a:gd name="adj3" fmla="val 25000"/>
              <a:gd name="adj4" fmla="val 74407"/>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smtClean="0"/>
              <a:t>Part B </a:t>
            </a:r>
            <a:r>
              <a:rPr lang="fr-BE" sz="1800" b="0" dirty="0" err="1" smtClean="0"/>
              <a:t>upload</a:t>
            </a:r>
            <a:endParaRPr lang="en-GB" sz="1800" b="0" dirty="0"/>
          </a:p>
        </p:txBody>
      </p:sp>
    </p:spTree>
    <p:extLst>
      <p:ext uri="{BB962C8B-B14F-4D97-AF65-F5344CB8AC3E}">
        <p14:creationId xmlns:p14="http://schemas.microsoft.com/office/powerpoint/2010/main" val="22600672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125" y="0"/>
            <a:ext cx="65968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95002" y="188640"/>
            <a:ext cx="8640960" cy="576064"/>
          </a:xfrm>
          <a:prstGeom prst="roundRect">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smtClean="0"/>
              <a:t>PDF-</a:t>
            </a:r>
            <a:r>
              <a:rPr lang="fr-BE" sz="1800" b="0" dirty="0" err="1" smtClean="0"/>
              <a:t>based</a:t>
            </a:r>
            <a:r>
              <a:rPr lang="fr-BE" sz="1800" b="0" dirty="0" smtClean="0"/>
              <a:t> Administrative </a:t>
            </a:r>
            <a:r>
              <a:rPr lang="fr-BE" sz="1800" b="0" dirty="0" err="1" smtClean="0"/>
              <a:t>Form</a:t>
            </a:r>
            <a:endParaRPr lang="fr-BE" sz="1800" b="0" dirty="0"/>
          </a:p>
        </p:txBody>
      </p:sp>
      <p:sp>
        <p:nvSpPr>
          <p:cNvPr id="5" name="Right Arrow Callout 4"/>
          <p:cNvSpPr/>
          <p:nvPr/>
        </p:nvSpPr>
        <p:spPr>
          <a:xfrm>
            <a:off x="5364088" y="1772816"/>
            <a:ext cx="3023468" cy="936104"/>
          </a:xfrm>
          <a:prstGeom prst="rightArrowCallout">
            <a:avLst>
              <a:gd name="adj1" fmla="val 25000"/>
              <a:gd name="adj2" fmla="val 25000"/>
              <a:gd name="adj3" fmla="val 25000"/>
              <a:gd name="adj4" fmla="val 74407"/>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smtClean="0"/>
              <a:t>Online help </a:t>
            </a:r>
            <a:r>
              <a:rPr lang="fr-BE" sz="1800" b="0" dirty="0" err="1" smtClean="0"/>
              <a:t>throughout</a:t>
            </a:r>
            <a:r>
              <a:rPr lang="fr-BE" sz="1800" b="0" dirty="0" smtClean="0"/>
              <a:t> the </a:t>
            </a:r>
            <a:r>
              <a:rPr lang="fr-BE" sz="1800" b="0" dirty="0" err="1" smtClean="0"/>
              <a:t>form</a:t>
            </a:r>
            <a:endParaRPr lang="en-GB" sz="1800" b="0" dirty="0"/>
          </a:p>
        </p:txBody>
      </p:sp>
    </p:spTree>
    <p:extLst>
      <p:ext uri="{BB962C8B-B14F-4D97-AF65-F5344CB8AC3E}">
        <p14:creationId xmlns:p14="http://schemas.microsoft.com/office/powerpoint/2010/main" val="13924542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127" y="0"/>
            <a:ext cx="65968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95002" y="188640"/>
            <a:ext cx="8640960" cy="576064"/>
          </a:xfrm>
          <a:prstGeom prst="roundRect">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err="1" smtClean="0"/>
              <a:t>Declarations</a:t>
            </a:r>
            <a:r>
              <a:rPr lang="fr-BE" sz="1800" b="0" dirty="0" smtClean="0"/>
              <a:t> Section</a:t>
            </a:r>
            <a:endParaRPr lang="fr-BE" sz="1800" b="0" dirty="0"/>
          </a:p>
        </p:txBody>
      </p:sp>
    </p:spTree>
    <p:extLst>
      <p:ext uri="{BB962C8B-B14F-4D97-AF65-F5344CB8AC3E}">
        <p14:creationId xmlns:p14="http://schemas.microsoft.com/office/powerpoint/2010/main" val="42200038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52"/>
            <a:ext cx="7812360" cy="6893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95002" y="188640"/>
            <a:ext cx="8640960" cy="576064"/>
          </a:xfrm>
          <a:prstGeom prst="roundRect">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err="1" smtClean="0"/>
              <a:t>Simplified</a:t>
            </a:r>
            <a:r>
              <a:rPr lang="fr-BE" sz="1800" b="0" dirty="0" smtClean="0"/>
              <a:t> Budget Table</a:t>
            </a:r>
            <a:endParaRPr lang="fr-BE" sz="1800" b="0" dirty="0"/>
          </a:p>
        </p:txBody>
      </p:sp>
    </p:spTree>
    <p:extLst>
      <p:ext uri="{BB962C8B-B14F-4D97-AF65-F5344CB8AC3E}">
        <p14:creationId xmlns:p14="http://schemas.microsoft.com/office/powerpoint/2010/main" val="28918772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059" y="0"/>
            <a:ext cx="777194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95002" y="188640"/>
            <a:ext cx="8640960" cy="576064"/>
          </a:xfrm>
          <a:prstGeom prst="roundRect">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err="1" smtClean="0"/>
              <a:t>Declarations</a:t>
            </a:r>
            <a:r>
              <a:rPr lang="fr-BE" sz="1800" b="0" dirty="0" smtClean="0"/>
              <a:t> Section</a:t>
            </a:r>
            <a:endParaRPr lang="fr-BE" sz="1800" b="0" dirty="0"/>
          </a:p>
        </p:txBody>
      </p:sp>
      <p:sp>
        <p:nvSpPr>
          <p:cNvPr id="4" name="Right Arrow Callout 3"/>
          <p:cNvSpPr/>
          <p:nvPr/>
        </p:nvSpPr>
        <p:spPr>
          <a:xfrm>
            <a:off x="4203011" y="1700808"/>
            <a:ext cx="2556284" cy="576064"/>
          </a:xfrm>
          <a:prstGeom prst="rightArrowCallout">
            <a:avLst>
              <a:gd name="adj1" fmla="val 25000"/>
              <a:gd name="adj2" fmla="val 25000"/>
              <a:gd name="adj3" fmla="val 25000"/>
              <a:gd name="adj4" fmla="val 74407"/>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smtClean="0"/>
              <a:t>Validation</a:t>
            </a:r>
            <a:endParaRPr lang="en-GB" sz="1800" b="0" dirty="0"/>
          </a:p>
        </p:txBody>
      </p:sp>
    </p:spTree>
    <p:extLst>
      <p:ext uri="{BB962C8B-B14F-4D97-AF65-F5344CB8AC3E}">
        <p14:creationId xmlns:p14="http://schemas.microsoft.com/office/powerpoint/2010/main" val="3609546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dirty="0">
                <a:latin typeface="Verdana" pitchFamily="34" charset="0"/>
                <a:ea typeface="Verdana" pitchFamily="34" charset="0"/>
                <a:cs typeface="Verdana" pitchFamily="34" charset="0"/>
              </a:rPr>
              <a:t>Calls for </a:t>
            </a:r>
            <a:r>
              <a:rPr lang="en-US" sz="2800" dirty="0" smtClean="0">
                <a:latin typeface="Verdana" pitchFamily="34" charset="0"/>
                <a:ea typeface="Verdana" pitchFamily="34" charset="0"/>
                <a:cs typeface="Verdana" pitchFamily="34" charset="0"/>
              </a:rPr>
              <a:t>proposals for projects - 2018</a:t>
            </a:r>
            <a:endParaRPr lang="en-US" sz="28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marL="342900" indent="-342900" algn="l">
              <a:buFont typeface="Arial" pitchFamily="34" charset="0"/>
              <a:buChar char="•"/>
            </a:pPr>
            <a:r>
              <a:rPr lang="fr-BE" sz="2000" dirty="0" smtClean="0">
                <a:latin typeface="Verdana" pitchFamily="34" charset="0"/>
                <a:ea typeface="Verdana" pitchFamily="34" charset="0"/>
                <a:cs typeface="Verdana" pitchFamily="34" charset="0"/>
              </a:rPr>
              <a:t>Call </a:t>
            </a:r>
            <a:r>
              <a:rPr lang="en-US" sz="2000" dirty="0" smtClean="0">
                <a:latin typeface="Verdana" pitchFamily="34" charset="0"/>
                <a:ea typeface="Verdana" pitchFamily="34" charset="0"/>
                <a:cs typeface="Verdana" pitchFamily="34" charset="0"/>
              </a:rPr>
              <a:t>opened: 25 January 2018</a:t>
            </a:r>
          </a:p>
          <a:p>
            <a:pPr marL="342900" indent="-342900" algn="l">
              <a:buFont typeface="Arial" pitchFamily="34" charset="0"/>
              <a:buChar char="•"/>
            </a:pPr>
            <a:endParaRPr lang="en-US" sz="2000" dirty="0" smtClean="0">
              <a:latin typeface="Verdana" pitchFamily="34" charset="0"/>
              <a:ea typeface="Verdana" pitchFamily="34" charset="0"/>
              <a:cs typeface="Verdana" pitchFamily="34" charset="0"/>
            </a:endParaRPr>
          </a:p>
          <a:p>
            <a:pPr marL="342900" indent="-342900" algn="l">
              <a:buFont typeface="Arial" pitchFamily="34" charset="0"/>
              <a:buChar char="•"/>
            </a:pPr>
            <a:r>
              <a:rPr lang="en-US" sz="2800" dirty="0" smtClean="0">
                <a:latin typeface="Verdana" pitchFamily="34" charset="0"/>
                <a:ea typeface="Verdana" pitchFamily="34" charset="0"/>
                <a:cs typeface="Verdana" pitchFamily="34" charset="0"/>
              </a:rPr>
              <a:t>Call closure: </a:t>
            </a:r>
            <a:r>
              <a:rPr lang="en-US" sz="2800" b="1" dirty="0" smtClean="0"/>
              <a:t>26 </a:t>
            </a:r>
            <a:r>
              <a:rPr lang="en-US" sz="2800" b="1" smtClean="0"/>
              <a:t>April 2018</a:t>
            </a:r>
            <a:endParaRPr lang="en-US" sz="2800" dirty="0" smtClean="0">
              <a:latin typeface="Verdana" pitchFamily="34" charset="0"/>
              <a:ea typeface="Verdana" pitchFamily="34" charset="0"/>
              <a:cs typeface="Verdana" pitchFamily="34" charset="0"/>
            </a:endParaRPr>
          </a:p>
          <a:p>
            <a:pPr marL="342900" indent="-342900" algn="l">
              <a:buFont typeface="Arial" pitchFamily="34" charset="0"/>
              <a:buChar char="•"/>
            </a:pPr>
            <a:endParaRPr lang="en-US" sz="2000" dirty="0" smtClean="0">
              <a:latin typeface="Verdana" pitchFamily="34" charset="0"/>
              <a:ea typeface="Verdana" pitchFamily="34" charset="0"/>
              <a:cs typeface="Verdana" pitchFamily="34" charset="0"/>
            </a:endParaRPr>
          </a:p>
          <a:p>
            <a:pPr marL="342900" indent="-342900" algn="l">
              <a:buFont typeface="Arial" pitchFamily="34" charset="0"/>
              <a:buChar char="•"/>
            </a:pPr>
            <a:r>
              <a:rPr lang="en-US" sz="2000" dirty="0" smtClean="0">
                <a:latin typeface="Verdana" pitchFamily="34" charset="0"/>
                <a:ea typeface="Verdana" pitchFamily="34" charset="0"/>
                <a:cs typeface="Verdana" pitchFamily="34" charset="0"/>
              </a:rPr>
              <a:t>Submission through the electronic submission system</a:t>
            </a:r>
          </a:p>
          <a:p>
            <a:pPr algn="l"/>
            <a:endParaRPr lang="en-US" sz="2000" dirty="0" smtClean="0">
              <a:latin typeface="Verdana" pitchFamily="34" charset="0"/>
              <a:ea typeface="Verdana" pitchFamily="34" charset="0"/>
              <a:cs typeface="Verdana" pitchFamily="34" charset="0"/>
            </a:endParaRPr>
          </a:p>
          <a:p>
            <a:pPr marL="342900" indent="-342900" algn="l">
              <a:buFont typeface="Arial" pitchFamily="34" charset="0"/>
              <a:buChar char="•"/>
            </a:pPr>
            <a:r>
              <a:rPr lang="en-US" sz="2000" dirty="0" smtClean="0">
                <a:latin typeface="Verdana" pitchFamily="34" charset="0"/>
                <a:ea typeface="Verdana" pitchFamily="34" charset="0"/>
                <a:cs typeface="Verdana" pitchFamily="34" charset="0"/>
              </a:rPr>
              <a:t>EUR 4 700 000 Euros available for Projects</a:t>
            </a:r>
          </a:p>
          <a:p>
            <a:pPr marL="342900" indent="-342900" algn="l">
              <a:buFont typeface="Arial" pitchFamily="34" charset="0"/>
              <a:buChar char="•"/>
            </a:pPr>
            <a:endParaRPr lang="en-GB"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4891248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INTER-UNIT Transfer\2014 - IT Tools Implementation\Forms HP Multibeneficiary Project\Screenshots\Capture 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5" y="44624"/>
            <a:ext cx="6876256" cy="6814801"/>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Callout 2"/>
          <p:cNvSpPr/>
          <p:nvPr/>
        </p:nvSpPr>
        <p:spPr>
          <a:xfrm>
            <a:off x="1835696" y="2400483"/>
            <a:ext cx="3023468" cy="780971"/>
          </a:xfrm>
          <a:prstGeom prst="rightArrowCallout">
            <a:avLst>
              <a:gd name="adj1" fmla="val 25000"/>
              <a:gd name="adj2" fmla="val 25000"/>
              <a:gd name="adj3" fmla="val 25000"/>
              <a:gd name="adj4" fmla="val 74407"/>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smtClean="0"/>
              <a:t>Administrative</a:t>
            </a:r>
          </a:p>
          <a:p>
            <a:pPr algn="ctr" defTabSz="457200" fontAlgn="auto">
              <a:spcBef>
                <a:spcPts val="0"/>
              </a:spcBef>
              <a:spcAft>
                <a:spcPts val="0"/>
              </a:spcAft>
            </a:pPr>
            <a:r>
              <a:rPr lang="fr-BE" sz="1800" b="0" dirty="0" err="1" smtClean="0"/>
              <a:t>Forms</a:t>
            </a:r>
            <a:endParaRPr lang="en-GB" sz="1800" b="0" dirty="0"/>
          </a:p>
        </p:txBody>
      </p:sp>
      <p:sp>
        <p:nvSpPr>
          <p:cNvPr id="4" name="Rounded Rectangle 3"/>
          <p:cNvSpPr/>
          <p:nvPr/>
        </p:nvSpPr>
        <p:spPr>
          <a:xfrm>
            <a:off x="195002" y="188640"/>
            <a:ext cx="8640960" cy="576064"/>
          </a:xfrm>
          <a:prstGeom prst="roundRect">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smtClean="0"/>
              <a:t>Main </a:t>
            </a:r>
            <a:r>
              <a:rPr lang="fr-BE" sz="1800" b="0" dirty="0" err="1" smtClean="0"/>
              <a:t>screen</a:t>
            </a:r>
            <a:endParaRPr lang="fr-BE" sz="1800" b="0" dirty="0"/>
          </a:p>
        </p:txBody>
      </p:sp>
      <p:sp>
        <p:nvSpPr>
          <p:cNvPr id="5" name="Right Arrow Callout 4"/>
          <p:cNvSpPr/>
          <p:nvPr/>
        </p:nvSpPr>
        <p:spPr>
          <a:xfrm>
            <a:off x="1835696" y="3429001"/>
            <a:ext cx="2556284" cy="576064"/>
          </a:xfrm>
          <a:prstGeom prst="rightArrowCallout">
            <a:avLst>
              <a:gd name="adj1" fmla="val 25000"/>
              <a:gd name="adj2" fmla="val 25000"/>
              <a:gd name="adj3" fmla="val 25000"/>
              <a:gd name="adj4" fmla="val 74407"/>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err="1" smtClean="0"/>
              <a:t>Downloads</a:t>
            </a:r>
            <a:endParaRPr lang="en-GB" sz="1800" b="0" dirty="0"/>
          </a:p>
        </p:txBody>
      </p:sp>
      <p:sp>
        <p:nvSpPr>
          <p:cNvPr id="6" name="Right Arrow Callout 5"/>
          <p:cNvSpPr/>
          <p:nvPr/>
        </p:nvSpPr>
        <p:spPr>
          <a:xfrm>
            <a:off x="1835696" y="4128364"/>
            <a:ext cx="3312368" cy="576064"/>
          </a:xfrm>
          <a:prstGeom prst="rightArrowCallout">
            <a:avLst>
              <a:gd name="adj1" fmla="val 25000"/>
              <a:gd name="adj2" fmla="val 25000"/>
              <a:gd name="adj3" fmla="val 25000"/>
              <a:gd name="adj4" fmla="val 74407"/>
            </a:avLst>
          </a:prstGeom>
          <a:solidFill>
            <a:srgbClr val="AFC651">
              <a:alpha val="90000"/>
            </a:srgbClr>
          </a:solidFill>
          <a:ln>
            <a:solidFill>
              <a:schemeClr val="bg2">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b="0" dirty="0" smtClean="0"/>
              <a:t>Part B </a:t>
            </a:r>
            <a:r>
              <a:rPr lang="fr-BE" sz="1800" b="0" dirty="0" err="1" smtClean="0"/>
              <a:t>upload</a:t>
            </a:r>
            <a:endParaRPr lang="en-GB" sz="1800" b="0" dirty="0"/>
          </a:p>
        </p:txBody>
      </p:sp>
    </p:spTree>
    <p:extLst>
      <p:ext uri="{BB962C8B-B14F-4D97-AF65-F5344CB8AC3E}">
        <p14:creationId xmlns:p14="http://schemas.microsoft.com/office/powerpoint/2010/main" val="2289384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dirty="0">
                <a:latin typeface="Verdana" pitchFamily="34" charset="0"/>
                <a:ea typeface="Verdana" pitchFamily="34" charset="0"/>
                <a:cs typeface="Verdana" pitchFamily="34" charset="0"/>
              </a:rPr>
              <a:t>Calls for </a:t>
            </a:r>
            <a:r>
              <a:rPr lang="en-US" sz="2800" dirty="0" smtClean="0">
                <a:latin typeface="Verdana" pitchFamily="34" charset="0"/>
                <a:ea typeface="Verdana" pitchFamily="34" charset="0"/>
                <a:cs typeface="Verdana" pitchFamily="34" charset="0"/>
              </a:rPr>
              <a:t>proposals for projects - 2018</a:t>
            </a:r>
            <a:endParaRPr lang="en-US" sz="28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marL="342900" indent="-342900" algn="l">
              <a:buFont typeface="Arial" pitchFamily="34" charset="0"/>
              <a:buChar char="•"/>
            </a:pPr>
            <a:r>
              <a:rPr lang="fr-BE" sz="2000" dirty="0" smtClean="0">
                <a:latin typeface="Verdana" pitchFamily="34" charset="0"/>
                <a:ea typeface="Verdana" pitchFamily="34" charset="0"/>
                <a:cs typeface="Verdana" pitchFamily="34" charset="0"/>
              </a:rPr>
              <a:t>Call </a:t>
            </a:r>
            <a:r>
              <a:rPr lang="en-US" sz="2000" dirty="0" smtClean="0">
                <a:latin typeface="Verdana" pitchFamily="34" charset="0"/>
                <a:ea typeface="Verdana" pitchFamily="34" charset="0"/>
                <a:cs typeface="Verdana" pitchFamily="34" charset="0"/>
              </a:rPr>
              <a:t>opened: 25 January 2018</a:t>
            </a:r>
          </a:p>
          <a:p>
            <a:pPr marL="342900" indent="-342900" algn="l">
              <a:buFont typeface="Arial" pitchFamily="34" charset="0"/>
              <a:buChar char="•"/>
            </a:pPr>
            <a:endParaRPr lang="en-US" sz="2000" dirty="0" smtClean="0">
              <a:latin typeface="Verdana" pitchFamily="34" charset="0"/>
              <a:ea typeface="Verdana" pitchFamily="34" charset="0"/>
              <a:cs typeface="Verdana" pitchFamily="34" charset="0"/>
            </a:endParaRPr>
          </a:p>
          <a:p>
            <a:pPr marL="342900" indent="-342900" algn="l">
              <a:buFont typeface="Arial" pitchFamily="34" charset="0"/>
              <a:buChar char="•"/>
            </a:pPr>
            <a:r>
              <a:rPr lang="en-US" sz="2800" dirty="0" smtClean="0">
                <a:latin typeface="Verdana" pitchFamily="34" charset="0"/>
                <a:ea typeface="Verdana" pitchFamily="34" charset="0"/>
                <a:cs typeface="Verdana" pitchFamily="34" charset="0"/>
              </a:rPr>
              <a:t>Call closure: </a:t>
            </a:r>
            <a:r>
              <a:rPr lang="en-US" sz="2800" b="1" dirty="0" smtClean="0"/>
              <a:t>26 </a:t>
            </a:r>
            <a:r>
              <a:rPr lang="en-US" sz="2800" b="1" smtClean="0"/>
              <a:t>April 2018</a:t>
            </a:r>
            <a:endParaRPr lang="en-US" sz="2800" dirty="0" smtClean="0">
              <a:latin typeface="Verdana" pitchFamily="34" charset="0"/>
              <a:ea typeface="Verdana" pitchFamily="34" charset="0"/>
              <a:cs typeface="Verdana" pitchFamily="34" charset="0"/>
            </a:endParaRPr>
          </a:p>
          <a:p>
            <a:pPr marL="342900" indent="-342900" algn="l">
              <a:buFont typeface="Arial" pitchFamily="34" charset="0"/>
              <a:buChar char="•"/>
            </a:pPr>
            <a:endParaRPr lang="en-US" sz="2000" dirty="0" smtClean="0">
              <a:latin typeface="Verdana" pitchFamily="34" charset="0"/>
              <a:ea typeface="Verdana" pitchFamily="34" charset="0"/>
              <a:cs typeface="Verdana" pitchFamily="34" charset="0"/>
            </a:endParaRPr>
          </a:p>
          <a:p>
            <a:pPr marL="342900" indent="-342900" algn="l">
              <a:buFont typeface="Arial" pitchFamily="34" charset="0"/>
              <a:buChar char="•"/>
            </a:pPr>
            <a:r>
              <a:rPr lang="en-US" sz="2000" dirty="0" smtClean="0">
                <a:latin typeface="Verdana" pitchFamily="34" charset="0"/>
                <a:ea typeface="Verdana" pitchFamily="34" charset="0"/>
                <a:cs typeface="Verdana" pitchFamily="34" charset="0"/>
              </a:rPr>
              <a:t>Submission through the electronic submission system</a:t>
            </a:r>
          </a:p>
          <a:p>
            <a:pPr algn="l"/>
            <a:endParaRPr lang="en-US" sz="2000" dirty="0" smtClean="0">
              <a:latin typeface="Verdana" pitchFamily="34" charset="0"/>
              <a:ea typeface="Verdana" pitchFamily="34" charset="0"/>
              <a:cs typeface="Verdana" pitchFamily="34" charset="0"/>
            </a:endParaRPr>
          </a:p>
          <a:p>
            <a:pPr marL="342900" indent="-342900" algn="l">
              <a:buFont typeface="Arial" pitchFamily="34" charset="0"/>
              <a:buChar char="•"/>
            </a:pPr>
            <a:r>
              <a:rPr lang="en-US" sz="2000" dirty="0" smtClean="0">
                <a:latin typeface="Verdana" pitchFamily="34" charset="0"/>
                <a:ea typeface="Verdana" pitchFamily="34" charset="0"/>
                <a:cs typeface="Verdana" pitchFamily="34" charset="0"/>
              </a:rPr>
              <a:t>EUR 4 700 000 Euros available for Projects</a:t>
            </a:r>
          </a:p>
          <a:p>
            <a:pPr marL="342900" indent="-342900" algn="l">
              <a:buFont typeface="Arial" pitchFamily="34" charset="0"/>
              <a:buChar char="•"/>
            </a:pPr>
            <a:endParaRPr lang="en-GB" sz="2000" dirty="0">
              <a:latin typeface="Verdana" pitchFamily="34" charset="0"/>
              <a:ea typeface="Verdana" pitchFamily="34" charset="0"/>
              <a:cs typeface="Verdana"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5016" y="-531440"/>
            <a:ext cx="36576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0" y="-22932062"/>
            <a:ext cx="5670376" cy="461665"/>
          </a:xfrm>
          <a:prstGeom prst="rect">
            <a:avLst/>
          </a:prstGeom>
        </p:spPr>
        <p:txBody>
          <a:bodyPr wrap="square">
            <a:spAutoFit/>
          </a:bodyPr>
          <a:lstStyle/>
          <a:p>
            <a:r>
              <a:rPr lang="en-GB" sz="1200" dirty="0">
                <a:solidFill>
                  <a:srgbClr val="005696"/>
                </a:solidFill>
              </a:rPr>
              <a:t>https://</a:t>
            </a:r>
            <a:r>
              <a:rPr lang="en-GB" sz="1200" dirty="0" smtClean="0">
                <a:solidFill>
                  <a:srgbClr val="005696"/>
                </a:solidFill>
              </a:rPr>
              <a:t>ec.europa.eu/research/participants/portal/desktop/en/opportunities/3hp/calls/hp-pj-2018.html</a:t>
            </a:r>
            <a:endParaRPr lang="en-GB" sz="1200" dirty="0">
              <a:solidFill>
                <a:srgbClr val="005696"/>
              </a:solidFill>
            </a:endParaRPr>
          </a:p>
        </p:txBody>
      </p:sp>
    </p:spTree>
    <p:extLst>
      <p:ext uri="{BB962C8B-B14F-4D97-AF65-F5344CB8AC3E}">
        <p14:creationId xmlns:p14="http://schemas.microsoft.com/office/powerpoint/2010/main" val="1298269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680" y="0"/>
            <a:ext cx="12192000" cy="7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353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latin typeface="Verdana" pitchFamily="34" charset="0"/>
                <a:ea typeface="Verdana" pitchFamily="34" charset="0"/>
                <a:cs typeface="Verdana" pitchFamily="34" charset="0"/>
              </a:rPr>
              <a:t>Project </a:t>
            </a:r>
            <a:r>
              <a:rPr lang="en-US" dirty="0" smtClean="0">
                <a:latin typeface="Verdana" pitchFamily="34" charset="0"/>
                <a:ea typeface="Verdana" pitchFamily="34" charset="0"/>
                <a:cs typeface="Verdana" pitchFamily="34" charset="0"/>
              </a:rPr>
              <a:t>co-funding</a:t>
            </a:r>
            <a:endParaRPr lang="en-US"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67544" y="2492896"/>
            <a:ext cx="8229600" cy="3633788"/>
          </a:xfrm>
        </p:spPr>
        <p:txBody>
          <a:bodyPr/>
          <a:lstStyle/>
          <a:p>
            <a:pPr marL="342900" indent="-342900" algn="l">
              <a:buFont typeface="Arial" pitchFamily="34" charset="0"/>
              <a:buChar char="•"/>
            </a:pPr>
            <a:r>
              <a:rPr lang="fr-BE" sz="2000" b="1" dirty="0">
                <a:latin typeface="Verdana" pitchFamily="34" charset="0"/>
                <a:ea typeface="Verdana" pitchFamily="34" charset="0"/>
                <a:cs typeface="Verdana" pitchFamily="34" charset="0"/>
              </a:rPr>
              <a:t>60% EC </a:t>
            </a:r>
            <a:r>
              <a:rPr lang="fr-BE" sz="2000" b="1" dirty="0" err="1" smtClean="0">
                <a:latin typeface="Verdana" pitchFamily="34" charset="0"/>
                <a:ea typeface="Verdana" pitchFamily="34" charset="0"/>
                <a:cs typeface="Verdana" pitchFamily="34" charset="0"/>
              </a:rPr>
              <a:t>funding</a:t>
            </a:r>
            <a:r>
              <a:rPr lang="fr-BE" sz="2000" b="1" dirty="0" smtClean="0">
                <a:latin typeface="Verdana" pitchFamily="34" charset="0"/>
                <a:ea typeface="Verdana" pitchFamily="34" charset="0"/>
                <a:cs typeface="Verdana" pitchFamily="34" charset="0"/>
              </a:rPr>
              <a:t> of </a:t>
            </a:r>
            <a:r>
              <a:rPr lang="en-US" sz="2000" b="1" dirty="0" smtClean="0">
                <a:latin typeface="Verdana" pitchFamily="34" charset="0"/>
                <a:ea typeface="Verdana" pitchFamily="34" charset="0"/>
                <a:cs typeface="Verdana" pitchFamily="34" charset="0"/>
              </a:rPr>
              <a:t>the total eligible cost </a:t>
            </a:r>
            <a:r>
              <a:rPr lang="en-US" sz="2000" dirty="0" smtClean="0">
                <a:latin typeface="Verdana" pitchFamily="34" charset="0"/>
                <a:ea typeface="Verdana" pitchFamily="34" charset="0"/>
                <a:cs typeface="Verdana" pitchFamily="34" charset="0"/>
              </a:rPr>
              <a:t>+ </a:t>
            </a:r>
          </a:p>
          <a:p>
            <a:pPr marL="342900" indent="-342900" algn="l">
              <a:buFont typeface="Arial" pitchFamily="34" charset="0"/>
              <a:buChar char="•"/>
            </a:pPr>
            <a:r>
              <a:rPr lang="en-US" sz="2000" dirty="0" smtClean="0">
                <a:latin typeface="Verdana" pitchFamily="34" charset="0"/>
                <a:ea typeface="Verdana" pitchFamily="34" charset="0"/>
                <a:cs typeface="Verdana" pitchFamily="34" charset="0"/>
              </a:rPr>
              <a:t>40% partners own contribution</a:t>
            </a:r>
          </a:p>
          <a:p>
            <a:pPr marL="342900" indent="-342900" algn="l">
              <a:buFont typeface="Arial" pitchFamily="34" charset="0"/>
              <a:buChar char="•"/>
            </a:pPr>
            <a:endParaRPr lang="en-US" sz="2000" dirty="0" smtClean="0">
              <a:latin typeface="Verdana" pitchFamily="34" charset="0"/>
              <a:ea typeface="Verdana" pitchFamily="34" charset="0"/>
              <a:cs typeface="Verdana" pitchFamily="34" charset="0"/>
            </a:endParaRPr>
          </a:p>
          <a:p>
            <a:pPr marL="342900" indent="-342900" algn="l">
              <a:buFont typeface="Arial" pitchFamily="34" charset="0"/>
              <a:buChar char="•"/>
            </a:pPr>
            <a:r>
              <a:rPr lang="en-US" sz="2000" b="1" dirty="0" smtClean="0">
                <a:latin typeface="Verdana" pitchFamily="34" charset="0"/>
                <a:ea typeface="Verdana" pitchFamily="34" charset="0"/>
                <a:cs typeface="Verdana" pitchFamily="34" charset="0"/>
              </a:rPr>
              <a:t>80% - if exceptional utility</a:t>
            </a:r>
            <a:r>
              <a:rPr lang="en-US" sz="2000" dirty="0">
                <a:latin typeface="Verdana" pitchFamily="34" charset="0"/>
                <a:ea typeface="Verdana" pitchFamily="34" charset="0"/>
                <a:cs typeface="Verdana" pitchFamily="34" charset="0"/>
              </a:rPr>
              <a:t>, </a:t>
            </a:r>
            <a:endParaRPr lang="en-US" sz="2000" dirty="0" smtClean="0">
              <a:latin typeface="Verdana" pitchFamily="34" charset="0"/>
              <a:ea typeface="Verdana" pitchFamily="34" charset="0"/>
              <a:cs typeface="Verdana" pitchFamily="34" charset="0"/>
            </a:endParaRPr>
          </a:p>
          <a:p>
            <a:pPr marL="342900" indent="-342900" algn="l">
              <a:buFont typeface="Arial" pitchFamily="34" charset="0"/>
              <a:buChar char="•"/>
            </a:pPr>
            <a:r>
              <a:rPr lang="en-US" sz="2000" dirty="0" smtClean="0">
                <a:latin typeface="Verdana" pitchFamily="34" charset="0"/>
                <a:ea typeface="Verdana" pitchFamily="34" charset="0"/>
                <a:cs typeface="Verdana" pitchFamily="34" charset="0"/>
              </a:rPr>
              <a:t>20</a:t>
            </a:r>
            <a:r>
              <a:rPr lang="en-US" sz="2000" dirty="0">
                <a:latin typeface="Verdana" pitchFamily="34" charset="0"/>
                <a:ea typeface="Verdana" pitchFamily="34" charset="0"/>
                <a:cs typeface="Verdana" pitchFamily="34" charset="0"/>
              </a:rPr>
              <a:t>% partners own contribution</a:t>
            </a:r>
          </a:p>
          <a:p>
            <a:pPr marL="342900" indent="-342900" algn="l">
              <a:buFont typeface="Arial" pitchFamily="34" charset="0"/>
              <a:buChar char="•"/>
            </a:pPr>
            <a:endParaRPr lang="en-US" sz="2000" dirty="0" smtClean="0">
              <a:latin typeface="Verdana" pitchFamily="34" charset="0"/>
              <a:ea typeface="Verdana" pitchFamily="34" charset="0"/>
              <a:cs typeface="Verdana" pitchFamily="34" charset="0"/>
            </a:endParaRPr>
          </a:p>
          <a:p>
            <a:pPr algn="l"/>
            <a:r>
              <a:rPr lang="en-US" sz="2000" b="1" dirty="0" smtClean="0">
                <a:latin typeface="Verdana" pitchFamily="34" charset="0"/>
                <a:ea typeface="Verdana" pitchFamily="34" charset="0"/>
                <a:cs typeface="Verdana" pitchFamily="34" charset="0"/>
              </a:rPr>
              <a:t>The co-funding rate is valid for both the consortium level and for each partner as well</a:t>
            </a:r>
          </a:p>
          <a:p>
            <a:endParaRPr lang="en-GB" dirty="0"/>
          </a:p>
        </p:txBody>
      </p:sp>
    </p:spTree>
    <p:extLst>
      <p:ext uri="{BB962C8B-B14F-4D97-AF65-F5344CB8AC3E}">
        <p14:creationId xmlns:p14="http://schemas.microsoft.com/office/powerpoint/2010/main" val="2072150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ide_Master">
  <a:themeElements>
    <a:clrScheme name="1_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1_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51D29931885E4B830A1570EAFB918A" ma:contentTypeVersion="2" ma:contentTypeDescription="Create a new document." ma:contentTypeScope="" ma:versionID="740a6bdf7d2ba505ffd43f68e82963e9">
  <xsd:schema xmlns:xsd="http://www.w3.org/2001/XMLSchema" xmlns:xs="http://www.w3.org/2001/XMLSchema" xmlns:p="http://schemas.microsoft.com/office/2006/metadata/properties" xmlns:ns1="http://schemas.microsoft.com/sharepoint/v3" targetNamespace="http://schemas.microsoft.com/office/2006/metadata/properties" ma:root="true" ma:fieldsID="58c033809eba6c005b0f7e67d21c05b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DBB52C-7338-46A7-804F-94D3B0CC4C67}">
  <ds:schemaRefs>
    <ds:schemaRef ds:uri="http://purl.org/dc/elements/1.1/"/>
    <ds:schemaRef ds:uri="http://schemas.microsoft.com/office/2006/documentManagement/types"/>
    <ds:schemaRef ds:uri="http://schemas.microsoft.com/office/2006/metadata/properties"/>
    <ds:schemaRef ds:uri="http://purl.org/dc/terms/"/>
    <ds:schemaRef ds:uri="http://www.w3.org/XML/1998/namespace"/>
    <ds:schemaRef ds:uri="http://schemas.openxmlformats.org/package/2006/metadata/core-properties"/>
    <ds:schemaRef ds:uri="http://schemas.microsoft.com/office/infopath/2007/PartnerControls"/>
    <ds:schemaRef ds:uri="http://schemas.microsoft.com/sharepoint/v3"/>
    <ds:schemaRef ds:uri="http://purl.org/dc/dcmitype/"/>
  </ds:schemaRefs>
</ds:datastoreItem>
</file>

<file path=customXml/itemProps2.xml><?xml version="1.0" encoding="utf-8"?>
<ds:datastoreItem xmlns:ds="http://schemas.openxmlformats.org/officeDocument/2006/customXml" ds:itemID="{A51AA313-8C53-431A-8BC1-240314D7FC79}">
  <ds:schemaRefs>
    <ds:schemaRef ds:uri="http://schemas.microsoft.com/sharepoint/v3/contenttype/forms"/>
  </ds:schemaRefs>
</ds:datastoreItem>
</file>

<file path=customXml/itemProps3.xml><?xml version="1.0" encoding="utf-8"?>
<ds:datastoreItem xmlns:ds="http://schemas.openxmlformats.org/officeDocument/2006/customXml" ds:itemID="{15CED134-6B24-4E31-AAEE-8AFAC7BD5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3109</TotalTime>
  <Words>2064</Words>
  <Application>Microsoft Office PowerPoint</Application>
  <PresentationFormat>On-screen Show (4:3)</PresentationFormat>
  <Paragraphs>391</Paragraphs>
  <Slides>60</Slides>
  <Notes>7</Notes>
  <HiddenSlides>1</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Default Design</vt:lpstr>
      <vt:lpstr>1_Slide_Master</vt:lpstr>
      <vt:lpstr>PowerPoint Presentation</vt:lpstr>
      <vt:lpstr>2018 Calls for proposals  for PROJECTS (PJ) </vt:lpstr>
      <vt:lpstr>What does the 3rd Health Programme say regarding co-funding of projects?</vt:lpstr>
      <vt:lpstr>What is a project? </vt:lpstr>
      <vt:lpstr>PowerPoint Presentation</vt:lpstr>
      <vt:lpstr>Calls for proposals for projects - 2018</vt:lpstr>
      <vt:lpstr>Calls for proposals for projects - 2018</vt:lpstr>
      <vt:lpstr>PowerPoint Presentation</vt:lpstr>
      <vt:lpstr>Project co-funding</vt:lpstr>
      <vt:lpstr>Exceptional utility</vt:lpstr>
      <vt:lpstr>Criteria to evaluate the proposals</vt:lpstr>
      <vt:lpstr>Eligibility criteria</vt:lpstr>
      <vt:lpstr>Eligibility criteria</vt:lpstr>
      <vt:lpstr>Exclusion criteria</vt:lpstr>
      <vt:lpstr>Selection criteria</vt:lpstr>
      <vt:lpstr>Award criteria-I</vt:lpstr>
      <vt:lpstr>Award criterion 1 - Policy and contextual relevance </vt:lpstr>
      <vt:lpstr>Award criterion 2 - Technical quality </vt:lpstr>
      <vt:lpstr>Award criterion 3 - Management quality </vt:lpstr>
      <vt:lpstr>Award criterion 4 - Overall and detailed budget</vt:lpstr>
      <vt:lpstr>Evaluation of proposals</vt:lpstr>
      <vt:lpstr>Grants for  Joint Actions 2018  What is new?  </vt:lpstr>
      <vt:lpstr>2018 AWP: what is new for JA</vt:lpstr>
      <vt:lpstr>The role of the MS</vt:lpstr>
      <vt:lpstr>PowerPoint Presentation</vt:lpstr>
      <vt:lpstr>Exceptional utility criteria</vt:lpstr>
      <vt:lpstr>PowerPoint Presentation</vt:lpstr>
      <vt:lpstr>Other types of participation (without the preliminary submission of a nomination) </vt:lpstr>
      <vt:lpstr>Deadline for NOMINATION of   competent authority</vt:lpstr>
      <vt:lpstr>Electronic Grant preparation</vt:lpstr>
      <vt:lpstr>3rd Health Programe use the Electronic Exchange Systems </vt:lpstr>
      <vt:lpstr>PowerPoint Presentation</vt:lpstr>
      <vt:lpstr>New system = new terminology (1)</vt:lpstr>
      <vt:lpstr>New system = new terminology (2)</vt:lpstr>
      <vt:lpstr>Submission Procedure steps</vt:lpstr>
      <vt:lpstr>PowerPoint Presentation</vt:lpstr>
      <vt:lpstr>PowerPoint Presentation</vt:lpstr>
      <vt:lpstr>PowerPoint Presentation</vt:lpstr>
      <vt:lpstr>Electronic submission of project (Joint Action) proposals </vt:lpstr>
      <vt:lpstr>Part A</vt:lpstr>
      <vt:lpstr>Technical Part = Part B</vt:lpstr>
      <vt:lpstr>Electronic Grant preparation</vt:lpstr>
      <vt:lpstr>New Grant Agreement rules</vt:lpstr>
      <vt:lpstr>Tips</vt:lpstr>
      <vt:lpstr>PowerPoint Presentation</vt:lpstr>
      <vt:lpstr>PowerPoint Presentation</vt:lpstr>
      <vt:lpstr>Any questions?</vt:lpstr>
      <vt:lpstr>Thank you for your attention!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Green Banner - 2014</dc:title>
  <dc:creator>turneem</dc:creator>
  <cp:lastModifiedBy>MENEL LEMOS Cinthia (EAHC)</cp:lastModifiedBy>
  <cp:revision>243</cp:revision>
  <cp:lastPrinted>2018-02-05T14:23:04Z</cp:lastPrinted>
  <dcterms:created xsi:type="dcterms:W3CDTF">2011-10-28T10:25:18Z</dcterms:created>
  <dcterms:modified xsi:type="dcterms:W3CDTF">2018-02-05T14:29:06Z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0x0101000B51D29931885E4B830A1570EAFB918A</vt:lpwstr>
  </property>
</Properties>
</file>